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4630400" cy="8229600"/>
  <p:notesSz cx="8229600" cy="14630400"/>
  <p:embeddedFontLst>
    <p:embeddedFont>
      <p:font typeface="Merriweather" panose="020B0604020202020204" charset="0"/>
      <p:regular r:id="rId23"/>
    </p:embeddedFont>
    <p:embeddedFont>
      <p:font typeface="Bodoni MT Black" panose="02070A03080606020203" pitchFamily="18" charset="0"/>
      <p:bold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1B24"/>
    <a:srgbClr val="141B24"/>
    <a:srgbClr val="121924"/>
    <a:srgbClr val="121D26"/>
    <a:srgbClr val="121B26"/>
    <a:srgbClr val="0A0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4610" autoAdjust="0"/>
  </p:normalViewPr>
  <p:slideViewPr>
    <p:cSldViewPr snapToGrid="0" snapToObjects="1">
      <p:cViewPr>
        <p:scale>
          <a:sx n="50" d="100"/>
          <a:sy n="50" d="100"/>
        </p:scale>
        <p:origin x="-872" y="-260"/>
      </p:cViewPr>
      <p:guideLst>
        <p:guide orient="horz" pos="2592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1.jpeg"/><Relationship Id="rId1" Type="http://schemas.openxmlformats.org/officeDocument/2006/relationships/image" Target="../media/image33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1.jpeg"/><Relationship Id="rId1" Type="http://schemas.openxmlformats.org/officeDocument/2006/relationships/image" Target="../media/image3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F6ABCE-315E-4079-9464-93FD4191B871}" type="doc">
      <dgm:prSet loTypeId="urn:microsoft.com/office/officeart/2005/8/layout/hList6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07BEB1EC-2CEB-41A9-BA5A-4E0AE4D5D74D}">
      <dgm:prSet phldrT="[Text]"/>
      <dgm:spPr/>
      <dgm:t>
        <a:bodyPr/>
        <a:lstStyle/>
        <a:p>
          <a:pPr algn="l"/>
          <a:r>
            <a:rPr lang="en-US" b="1" dirty="0" smtClean="0"/>
            <a:t>Access Control Lists (ACLs)</a:t>
          </a:r>
        </a:p>
        <a:p>
          <a:pPr algn="l"/>
          <a:r>
            <a:rPr lang="en-US" dirty="0" smtClean="0"/>
            <a:t>Filter traffic for protection and compliance</a:t>
          </a:r>
          <a:endParaRPr lang="en-US" dirty="0"/>
        </a:p>
      </dgm:t>
    </dgm:pt>
    <dgm:pt modelId="{224E9E76-EB68-47D1-9ED7-DCFE7B79F0ED}" type="parTrans" cxnId="{EA77F641-A0CB-4145-B43B-0C8EC19FA7FC}">
      <dgm:prSet/>
      <dgm:spPr/>
      <dgm:t>
        <a:bodyPr/>
        <a:lstStyle/>
        <a:p>
          <a:endParaRPr lang="en-US"/>
        </a:p>
      </dgm:t>
    </dgm:pt>
    <dgm:pt modelId="{D56D4265-BCBF-455B-9BFB-6796DE00D537}" type="sibTrans" cxnId="{EA77F641-A0CB-4145-B43B-0C8EC19FA7FC}">
      <dgm:prSet/>
      <dgm:spPr/>
      <dgm:t>
        <a:bodyPr/>
        <a:lstStyle/>
        <a:p>
          <a:endParaRPr lang="en-US"/>
        </a:p>
      </dgm:t>
    </dgm:pt>
    <dgm:pt modelId="{921B00AE-8F05-4557-84FD-DFC8C8642AB1}">
      <dgm:prSet phldrT="[Text]"/>
      <dgm:spPr/>
      <dgm:t>
        <a:bodyPr/>
        <a:lstStyle/>
        <a:p>
          <a:pPr algn="l"/>
          <a:r>
            <a:rPr lang="en-US" b="1" dirty="0" smtClean="0"/>
            <a:t>SSH for Remote Access</a:t>
          </a:r>
        </a:p>
        <a:p>
          <a:pPr algn="l"/>
          <a:r>
            <a:rPr lang="en-US" dirty="0" smtClean="0"/>
            <a:t>Secure encrypted connections replace unsecured methods.</a:t>
          </a:r>
          <a:endParaRPr lang="en-US" dirty="0"/>
        </a:p>
      </dgm:t>
    </dgm:pt>
    <dgm:pt modelId="{069C9AFB-D346-4422-8A57-424C583F64FF}" type="parTrans" cxnId="{01B0202D-573C-4163-8D6C-4BE9DF133407}">
      <dgm:prSet/>
      <dgm:spPr/>
      <dgm:t>
        <a:bodyPr/>
        <a:lstStyle/>
        <a:p>
          <a:endParaRPr lang="en-US"/>
        </a:p>
      </dgm:t>
    </dgm:pt>
    <dgm:pt modelId="{12E8A185-196F-497F-842A-7AF6C1DF7FA1}" type="sibTrans" cxnId="{01B0202D-573C-4163-8D6C-4BE9DF133407}">
      <dgm:prSet/>
      <dgm:spPr/>
      <dgm:t>
        <a:bodyPr/>
        <a:lstStyle/>
        <a:p>
          <a:endParaRPr lang="en-US"/>
        </a:p>
      </dgm:t>
    </dgm:pt>
    <dgm:pt modelId="{E978EC5A-125E-406C-BCD5-52CBFA1E7BBB}">
      <dgm:prSet phldrT="[Text]"/>
      <dgm:spPr/>
      <dgm:t>
        <a:bodyPr/>
        <a:lstStyle/>
        <a:p>
          <a:pPr algn="l"/>
          <a:r>
            <a:rPr lang="en-US" b="1" dirty="0" smtClean="0"/>
            <a:t>Port Security</a:t>
          </a:r>
        </a:p>
        <a:p>
          <a:pPr algn="l"/>
          <a:r>
            <a:rPr lang="en-US" dirty="0" smtClean="0"/>
            <a:t>Prevents unauthorized device connections on switches.</a:t>
          </a:r>
          <a:endParaRPr lang="en-US" dirty="0"/>
        </a:p>
      </dgm:t>
    </dgm:pt>
    <dgm:pt modelId="{27D80DA8-03B2-4D67-A079-D11174776FCF}" type="parTrans" cxnId="{3062316E-6758-429D-860C-3B3975232852}">
      <dgm:prSet/>
      <dgm:spPr/>
      <dgm:t>
        <a:bodyPr/>
        <a:lstStyle/>
        <a:p>
          <a:endParaRPr lang="en-US"/>
        </a:p>
      </dgm:t>
    </dgm:pt>
    <dgm:pt modelId="{59ADAB1D-D9C1-4CF5-BFA8-4163B06A8D6C}" type="sibTrans" cxnId="{3062316E-6758-429D-860C-3B3975232852}">
      <dgm:prSet/>
      <dgm:spPr/>
      <dgm:t>
        <a:bodyPr/>
        <a:lstStyle/>
        <a:p>
          <a:endParaRPr lang="en-US"/>
        </a:p>
      </dgm:t>
    </dgm:pt>
    <dgm:pt modelId="{78476430-7991-463D-89C9-A474AF2580BB}" type="pres">
      <dgm:prSet presAssocID="{93F6ABCE-315E-4079-9464-93FD4191B87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49B8D1-ACAD-41B0-A2E7-0B013540BC9C}" type="pres">
      <dgm:prSet presAssocID="{07BEB1EC-2CEB-41A9-BA5A-4E0AE4D5D74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5028A-D041-4F2C-8618-8FC3005157AF}" type="pres">
      <dgm:prSet presAssocID="{D56D4265-BCBF-455B-9BFB-6796DE00D537}" presName="sibTrans" presStyleCnt="0"/>
      <dgm:spPr/>
    </dgm:pt>
    <dgm:pt modelId="{C34E04FD-EF01-4EEF-B3B7-D4C339D604A7}" type="pres">
      <dgm:prSet presAssocID="{921B00AE-8F05-4557-84FD-DFC8C8642AB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52E98E-4620-4D1A-9FF3-7BBA6788424F}" type="pres">
      <dgm:prSet presAssocID="{12E8A185-196F-497F-842A-7AF6C1DF7FA1}" presName="sibTrans" presStyleCnt="0"/>
      <dgm:spPr/>
    </dgm:pt>
    <dgm:pt modelId="{20DFCB8A-1CFE-4ABB-A382-C88529FB3911}" type="pres">
      <dgm:prSet presAssocID="{E978EC5A-125E-406C-BCD5-52CBFA1E7BB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6E466B-971E-4CDE-86BF-859AE096F94F}" type="presOf" srcId="{921B00AE-8F05-4557-84FD-DFC8C8642AB1}" destId="{C34E04FD-EF01-4EEF-B3B7-D4C339D604A7}" srcOrd="0" destOrd="0" presId="urn:microsoft.com/office/officeart/2005/8/layout/hList6"/>
    <dgm:cxn modelId="{01B0202D-573C-4163-8D6C-4BE9DF133407}" srcId="{93F6ABCE-315E-4079-9464-93FD4191B871}" destId="{921B00AE-8F05-4557-84FD-DFC8C8642AB1}" srcOrd="1" destOrd="0" parTransId="{069C9AFB-D346-4422-8A57-424C583F64FF}" sibTransId="{12E8A185-196F-497F-842A-7AF6C1DF7FA1}"/>
    <dgm:cxn modelId="{EA77F641-A0CB-4145-B43B-0C8EC19FA7FC}" srcId="{93F6ABCE-315E-4079-9464-93FD4191B871}" destId="{07BEB1EC-2CEB-41A9-BA5A-4E0AE4D5D74D}" srcOrd="0" destOrd="0" parTransId="{224E9E76-EB68-47D1-9ED7-DCFE7B79F0ED}" sibTransId="{D56D4265-BCBF-455B-9BFB-6796DE00D537}"/>
    <dgm:cxn modelId="{061B7585-BCD1-4026-9FC9-049F8888D064}" type="presOf" srcId="{E978EC5A-125E-406C-BCD5-52CBFA1E7BBB}" destId="{20DFCB8A-1CFE-4ABB-A382-C88529FB3911}" srcOrd="0" destOrd="0" presId="urn:microsoft.com/office/officeart/2005/8/layout/hList6"/>
    <dgm:cxn modelId="{3062316E-6758-429D-860C-3B3975232852}" srcId="{93F6ABCE-315E-4079-9464-93FD4191B871}" destId="{E978EC5A-125E-406C-BCD5-52CBFA1E7BBB}" srcOrd="2" destOrd="0" parTransId="{27D80DA8-03B2-4D67-A079-D11174776FCF}" sibTransId="{59ADAB1D-D9C1-4CF5-BFA8-4163B06A8D6C}"/>
    <dgm:cxn modelId="{D3FB56E4-4579-4D77-BD64-32BE87108836}" type="presOf" srcId="{93F6ABCE-315E-4079-9464-93FD4191B871}" destId="{78476430-7991-463D-89C9-A474AF2580BB}" srcOrd="0" destOrd="0" presId="urn:microsoft.com/office/officeart/2005/8/layout/hList6"/>
    <dgm:cxn modelId="{41F7144D-862B-405C-94CE-C7AF4C1A1DEC}" type="presOf" srcId="{07BEB1EC-2CEB-41A9-BA5A-4E0AE4D5D74D}" destId="{0A49B8D1-ACAD-41B0-A2E7-0B013540BC9C}" srcOrd="0" destOrd="0" presId="urn:microsoft.com/office/officeart/2005/8/layout/hList6"/>
    <dgm:cxn modelId="{AF378364-2589-4C8B-AF68-E1CFE95AD36B}" type="presParOf" srcId="{78476430-7991-463D-89C9-A474AF2580BB}" destId="{0A49B8D1-ACAD-41B0-A2E7-0B013540BC9C}" srcOrd="0" destOrd="0" presId="urn:microsoft.com/office/officeart/2005/8/layout/hList6"/>
    <dgm:cxn modelId="{22342B69-B796-467B-8BAC-7250B1773916}" type="presParOf" srcId="{78476430-7991-463D-89C9-A474AF2580BB}" destId="{E185028A-D041-4F2C-8618-8FC3005157AF}" srcOrd="1" destOrd="0" presId="urn:microsoft.com/office/officeart/2005/8/layout/hList6"/>
    <dgm:cxn modelId="{C484BD68-B772-4F1D-B46D-78E364A47DB8}" type="presParOf" srcId="{78476430-7991-463D-89C9-A474AF2580BB}" destId="{C34E04FD-EF01-4EEF-B3B7-D4C339D604A7}" srcOrd="2" destOrd="0" presId="urn:microsoft.com/office/officeart/2005/8/layout/hList6"/>
    <dgm:cxn modelId="{4D82690E-7828-45CB-BB72-5D1B1F2FF9E5}" type="presParOf" srcId="{78476430-7991-463D-89C9-A474AF2580BB}" destId="{0F52E98E-4620-4D1A-9FF3-7BBA6788424F}" srcOrd="3" destOrd="0" presId="urn:microsoft.com/office/officeart/2005/8/layout/hList6"/>
    <dgm:cxn modelId="{8723425F-99A5-4056-BAEC-7FC1D5322D71}" type="presParOf" srcId="{78476430-7991-463D-89C9-A474AF2580BB}" destId="{20DFCB8A-1CFE-4ABB-A382-C88529FB3911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7F559C-096B-40C5-938E-AF4DA9E7D5E0}" type="doc">
      <dgm:prSet loTypeId="urn:microsoft.com/office/officeart/2005/8/layout/vProcess5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58B672DD-9F8C-4724-A393-24E2B509B847}">
      <dgm:prSet phldrT="[Text]"/>
      <dgm:spPr/>
      <dgm:t>
        <a:bodyPr/>
        <a:lstStyle/>
        <a:p>
          <a:r>
            <a:rPr lang="en-US" b="1" dirty="0" smtClean="0">
              <a:latin typeface="Merriweather" panose="020B0604020202020204" charset="0"/>
            </a:rPr>
            <a:t>HSRP Setup</a:t>
          </a:r>
        </a:p>
        <a:p>
          <a:r>
            <a:rPr lang="en-US" dirty="0" smtClean="0">
              <a:latin typeface="Merriweather" panose="020B0604020202020204" charset="0"/>
            </a:rPr>
            <a:t>Ensures gateway redundancy for continuous availability.</a:t>
          </a:r>
          <a:endParaRPr lang="en-US" dirty="0">
            <a:latin typeface="Merriweather" panose="020B0604020202020204" charset="0"/>
          </a:endParaRPr>
        </a:p>
      </dgm:t>
    </dgm:pt>
    <dgm:pt modelId="{FE45E85C-832C-45A1-B6DB-C09AE18CC860}" type="parTrans" cxnId="{4FD3EC49-BA38-4E6A-85D1-3CF8DB2A9DC5}">
      <dgm:prSet/>
      <dgm:spPr/>
      <dgm:t>
        <a:bodyPr/>
        <a:lstStyle/>
        <a:p>
          <a:endParaRPr lang="en-US"/>
        </a:p>
      </dgm:t>
    </dgm:pt>
    <dgm:pt modelId="{F834AC65-829C-4238-BF5A-D8518EFC83F3}" type="sibTrans" cxnId="{4FD3EC49-BA38-4E6A-85D1-3CF8DB2A9DC5}">
      <dgm:prSet/>
      <dgm:spPr/>
      <dgm:t>
        <a:bodyPr/>
        <a:lstStyle/>
        <a:p>
          <a:endParaRPr lang="en-US" dirty="0"/>
        </a:p>
      </dgm:t>
    </dgm:pt>
    <dgm:pt modelId="{770AFDC3-5E1D-49A5-82ED-0E52FC29EE97}">
      <dgm:prSet phldrT="[Text]"/>
      <dgm:spPr/>
      <dgm:t>
        <a:bodyPr/>
        <a:lstStyle/>
        <a:p>
          <a:r>
            <a:rPr lang="en-US" b="1" dirty="0" smtClean="0">
              <a:latin typeface="Merriweather" panose="020B0604020202020204" charset="0"/>
            </a:rPr>
            <a:t>Load Balancing</a:t>
          </a:r>
        </a:p>
        <a:p>
          <a:r>
            <a:rPr lang="en-US" dirty="0" smtClean="0">
              <a:latin typeface="Merriweather" panose="020B0604020202020204" charset="0"/>
            </a:rPr>
            <a:t>Distributes traffic to optimize resource use and uptime.</a:t>
          </a:r>
          <a:endParaRPr lang="en-US" dirty="0">
            <a:latin typeface="Merriweather" panose="020B0604020202020204" charset="0"/>
          </a:endParaRPr>
        </a:p>
      </dgm:t>
    </dgm:pt>
    <dgm:pt modelId="{5F877B75-F747-4BA3-8964-02F3EFC3425B}" type="parTrans" cxnId="{FB677D99-5219-4B8D-B5B3-B8140266ED9D}">
      <dgm:prSet/>
      <dgm:spPr/>
      <dgm:t>
        <a:bodyPr/>
        <a:lstStyle/>
        <a:p>
          <a:endParaRPr lang="en-US"/>
        </a:p>
      </dgm:t>
    </dgm:pt>
    <dgm:pt modelId="{98AF576F-6811-44E5-973F-6F9BB045476E}" type="sibTrans" cxnId="{FB677D99-5219-4B8D-B5B3-B8140266ED9D}">
      <dgm:prSet/>
      <dgm:spPr/>
      <dgm:t>
        <a:bodyPr/>
        <a:lstStyle/>
        <a:p>
          <a:endParaRPr lang="en-US" dirty="0"/>
        </a:p>
      </dgm:t>
    </dgm:pt>
    <dgm:pt modelId="{49BB4EA4-AEA2-438B-81B5-726622CF33CF}">
      <dgm:prSet phldrT="[Text]"/>
      <dgm:spPr/>
      <dgm:t>
        <a:bodyPr/>
        <a:lstStyle/>
        <a:p>
          <a:r>
            <a:rPr lang="en-US" b="1" dirty="0" smtClean="0">
              <a:latin typeface="Merriweather" panose="020B0604020202020204" charset="0"/>
            </a:rPr>
            <a:t>Downtime Reduction</a:t>
          </a:r>
        </a:p>
        <a:p>
          <a:r>
            <a:rPr lang="en-US" dirty="0" smtClean="0">
              <a:latin typeface="Merriweather" panose="020B0604020202020204" charset="0"/>
            </a:rPr>
            <a:t>Minimized outages with 99% less downtime.</a:t>
          </a:r>
          <a:endParaRPr lang="en-US" dirty="0">
            <a:latin typeface="Merriweather" panose="020B0604020202020204" charset="0"/>
          </a:endParaRPr>
        </a:p>
      </dgm:t>
    </dgm:pt>
    <dgm:pt modelId="{ED569E72-9AAD-4F07-828C-460030DED665}" type="parTrans" cxnId="{D66CE2FE-4E0C-4808-B9AC-307614BA30CB}">
      <dgm:prSet/>
      <dgm:spPr/>
      <dgm:t>
        <a:bodyPr/>
        <a:lstStyle/>
        <a:p>
          <a:endParaRPr lang="en-US"/>
        </a:p>
      </dgm:t>
    </dgm:pt>
    <dgm:pt modelId="{2D3DAFF2-801A-4C41-A386-43C03A21C3FB}" type="sibTrans" cxnId="{D66CE2FE-4E0C-4808-B9AC-307614BA30CB}">
      <dgm:prSet/>
      <dgm:spPr/>
      <dgm:t>
        <a:bodyPr/>
        <a:lstStyle/>
        <a:p>
          <a:endParaRPr lang="en-US"/>
        </a:p>
      </dgm:t>
    </dgm:pt>
    <dgm:pt modelId="{F9BFDECE-656F-4C60-BCC9-28267B1EBCC4}" type="pres">
      <dgm:prSet presAssocID="{E17F559C-096B-40C5-938E-AF4DA9E7D5E0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54373C-5CE9-4B6C-91E9-A6C2D4611349}" type="pres">
      <dgm:prSet presAssocID="{E17F559C-096B-40C5-938E-AF4DA9E7D5E0}" presName="dummyMaxCanvas" presStyleCnt="0">
        <dgm:presLayoutVars/>
      </dgm:prSet>
      <dgm:spPr/>
    </dgm:pt>
    <dgm:pt modelId="{077ACB95-93EF-4248-8BCC-2CC0D227EF5C}" type="pres">
      <dgm:prSet presAssocID="{E17F559C-096B-40C5-938E-AF4DA9E7D5E0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80B940-1B70-4B18-B8AF-8BAEADD89D02}" type="pres">
      <dgm:prSet presAssocID="{E17F559C-096B-40C5-938E-AF4DA9E7D5E0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0B04F3-7481-4112-8C02-FEC3F6839274}" type="pres">
      <dgm:prSet presAssocID="{E17F559C-096B-40C5-938E-AF4DA9E7D5E0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058C50-4653-4078-9026-CB8A0C925ABE}" type="pres">
      <dgm:prSet presAssocID="{E17F559C-096B-40C5-938E-AF4DA9E7D5E0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30EB20-7CE9-41DA-A924-974378AFCEBA}" type="pres">
      <dgm:prSet presAssocID="{E17F559C-096B-40C5-938E-AF4DA9E7D5E0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4B1E6-5A5A-4B02-9948-9051A69E816F}" type="pres">
      <dgm:prSet presAssocID="{E17F559C-096B-40C5-938E-AF4DA9E7D5E0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6F5E3F-7EE7-4C82-A081-E59667B506EE}" type="pres">
      <dgm:prSet presAssocID="{E17F559C-096B-40C5-938E-AF4DA9E7D5E0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226DF8-1667-4B0E-9FA2-E10103AC965B}" type="pres">
      <dgm:prSet presAssocID="{E17F559C-096B-40C5-938E-AF4DA9E7D5E0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933935-0827-404D-A3FB-476C3227F06B}" type="presOf" srcId="{58B672DD-9F8C-4724-A393-24E2B509B847}" destId="{CB14B1E6-5A5A-4B02-9948-9051A69E816F}" srcOrd="1" destOrd="0" presId="urn:microsoft.com/office/officeart/2005/8/layout/vProcess5"/>
    <dgm:cxn modelId="{A1AD137B-E7B9-43A7-825E-F8BB63037BD6}" type="presOf" srcId="{770AFDC3-5E1D-49A5-82ED-0E52FC29EE97}" destId="{5380B940-1B70-4B18-B8AF-8BAEADD89D02}" srcOrd="0" destOrd="0" presId="urn:microsoft.com/office/officeart/2005/8/layout/vProcess5"/>
    <dgm:cxn modelId="{7BA98F84-999F-42AF-955E-FADBEC834B6A}" type="presOf" srcId="{F834AC65-829C-4238-BF5A-D8518EFC83F3}" destId="{CD058C50-4653-4078-9026-CB8A0C925ABE}" srcOrd="0" destOrd="0" presId="urn:microsoft.com/office/officeart/2005/8/layout/vProcess5"/>
    <dgm:cxn modelId="{7CAC2A0D-5FB0-4B5C-842E-32CF854B2D8F}" type="presOf" srcId="{49BB4EA4-AEA2-438B-81B5-726622CF33CF}" destId="{B9226DF8-1667-4B0E-9FA2-E10103AC965B}" srcOrd="1" destOrd="0" presId="urn:microsoft.com/office/officeart/2005/8/layout/vProcess5"/>
    <dgm:cxn modelId="{FB677D99-5219-4B8D-B5B3-B8140266ED9D}" srcId="{E17F559C-096B-40C5-938E-AF4DA9E7D5E0}" destId="{770AFDC3-5E1D-49A5-82ED-0E52FC29EE97}" srcOrd="1" destOrd="0" parTransId="{5F877B75-F747-4BA3-8964-02F3EFC3425B}" sibTransId="{98AF576F-6811-44E5-973F-6F9BB045476E}"/>
    <dgm:cxn modelId="{D66CE2FE-4E0C-4808-B9AC-307614BA30CB}" srcId="{E17F559C-096B-40C5-938E-AF4DA9E7D5E0}" destId="{49BB4EA4-AEA2-438B-81B5-726622CF33CF}" srcOrd="2" destOrd="0" parTransId="{ED569E72-9AAD-4F07-828C-460030DED665}" sibTransId="{2D3DAFF2-801A-4C41-A386-43C03A21C3FB}"/>
    <dgm:cxn modelId="{4FD3EC49-BA38-4E6A-85D1-3CF8DB2A9DC5}" srcId="{E17F559C-096B-40C5-938E-AF4DA9E7D5E0}" destId="{58B672DD-9F8C-4724-A393-24E2B509B847}" srcOrd="0" destOrd="0" parTransId="{FE45E85C-832C-45A1-B6DB-C09AE18CC860}" sibTransId="{F834AC65-829C-4238-BF5A-D8518EFC83F3}"/>
    <dgm:cxn modelId="{5E875A21-AEDF-48A6-9945-7E76A5AC9B0F}" type="presOf" srcId="{58B672DD-9F8C-4724-A393-24E2B509B847}" destId="{077ACB95-93EF-4248-8BCC-2CC0D227EF5C}" srcOrd="0" destOrd="0" presId="urn:microsoft.com/office/officeart/2005/8/layout/vProcess5"/>
    <dgm:cxn modelId="{5FC9FB67-1173-4205-88A7-93FEF8C4EA9B}" type="presOf" srcId="{E17F559C-096B-40C5-938E-AF4DA9E7D5E0}" destId="{F9BFDECE-656F-4C60-BCC9-28267B1EBCC4}" srcOrd="0" destOrd="0" presId="urn:microsoft.com/office/officeart/2005/8/layout/vProcess5"/>
    <dgm:cxn modelId="{C13279F7-24DC-4966-915D-D1CD9B6523DC}" type="presOf" srcId="{49BB4EA4-AEA2-438B-81B5-726622CF33CF}" destId="{F80B04F3-7481-4112-8C02-FEC3F6839274}" srcOrd="0" destOrd="0" presId="urn:microsoft.com/office/officeart/2005/8/layout/vProcess5"/>
    <dgm:cxn modelId="{BC0143D4-79B1-4800-B490-D2498E9A4419}" type="presOf" srcId="{98AF576F-6811-44E5-973F-6F9BB045476E}" destId="{5130EB20-7CE9-41DA-A924-974378AFCEBA}" srcOrd="0" destOrd="0" presId="urn:microsoft.com/office/officeart/2005/8/layout/vProcess5"/>
    <dgm:cxn modelId="{2E01B579-83BF-4335-AD5C-A202F678F756}" type="presOf" srcId="{770AFDC3-5E1D-49A5-82ED-0E52FC29EE97}" destId="{2E6F5E3F-7EE7-4C82-A081-E59667B506EE}" srcOrd="1" destOrd="0" presId="urn:microsoft.com/office/officeart/2005/8/layout/vProcess5"/>
    <dgm:cxn modelId="{E624E2C0-717C-4A5B-9935-91A602531FD4}" type="presParOf" srcId="{F9BFDECE-656F-4C60-BCC9-28267B1EBCC4}" destId="{BD54373C-5CE9-4B6C-91E9-A6C2D4611349}" srcOrd="0" destOrd="0" presId="urn:microsoft.com/office/officeart/2005/8/layout/vProcess5"/>
    <dgm:cxn modelId="{191DC2D0-6842-4B9A-B585-F14D0A319F39}" type="presParOf" srcId="{F9BFDECE-656F-4C60-BCC9-28267B1EBCC4}" destId="{077ACB95-93EF-4248-8BCC-2CC0D227EF5C}" srcOrd="1" destOrd="0" presId="urn:microsoft.com/office/officeart/2005/8/layout/vProcess5"/>
    <dgm:cxn modelId="{15A4BFB3-4A70-496C-9621-B38EA4A036EB}" type="presParOf" srcId="{F9BFDECE-656F-4C60-BCC9-28267B1EBCC4}" destId="{5380B940-1B70-4B18-B8AF-8BAEADD89D02}" srcOrd="2" destOrd="0" presId="urn:microsoft.com/office/officeart/2005/8/layout/vProcess5"/>
    <dgm:cxn modelId="{71E0555E-0CA9-4FCB-84CC-CEFD2E795781}" type="presParOf" srcId="{F9BFDECE-656F-4C60-BCC9-28267B1EBCC4}" destId="{F80B04F3-7481-4112-8C02-FEC3F6839274}" srcOrd="3" destOrd="0" presId="urn:microsoft.com/office/officeart/2005/8/layout/vProcess5"/>
    <dgm:cxn modelId="{235027CE-1A0A-4CE5-9EE0-AFEC500138FA}" type="presParOf" srcId="{F9BFDECE-656F-4C60-BCC9-28267B1EBCC4}" destId="{CD058C50-4653-4078-9026-CB8A0C925ABE}" srcOrd="4" destOrd="0" presId="urn:microsoft.com/office/officeart/2005/8/layout/vProcess5"/>
    <dgm:cxn modelId="{E2789990-ABB3-469A-B13B-E6DA12F1A442}" type="presParOf" srcId="{F9BFDECE-656F-4C60-BCC9-28267B1EBCC4}" destId="{5130EB20-7CE9-41DA-A924-974378AFCEBA}" srcOrd="5" destOrd="0" presId="urn:microsoft.com/office/officeart/2005/8/layout/vProcess5"/>
    <dgm:cxn modelId="{7E84281C-3BA7-4584-BAE4-2BC0C9F547B6}" type="presParOf" srcId="{F9BFDECE-656F-4C60-BCC9-28267B1EBCC4}" destId="{CB14B1E6-5A5A-4B02-9948-9051A69E816F}" srcOrd="6" destOrd="0" presId="urn:microsoft.com/office/officeart/2005/8/layout/vProcess5"/>
    <dgm:cxn modelId="{E8D5E328-BE49-48B8-B310-E932A92B1001}" type="presParOf" srcId="{F9BFDECE-656F-4C60-BCC9-28267B1EBCC4}" destId="{2E6F5E3F-7EE7-4C82-A081-E59667B506EE}" srcOrd="7" destOrd="0" presId="urn:microsoft.com/office/officeart/2005/8/layout/vProcess5"/>
    <dgm:cxn modelId="{2E6C4C4F-9AE7-41EF-8431-77399F731909}" type="presParOf" srcId="{F9BFDECE-656F-4C60-BCC9-28267B1EBCC4}" destId="{B9226DF8-1667-4B0E-9FA2-E10103AC965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E29B31-C328-4DB4-94F8-28FFFB453B7E}" type="doc">
      <dgm:prSet loTypeId="urn:microsoft.com/office/officeart/2005/8/layout/hProcess10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56CE0D-DA23-4B7B-AAB2-39186997CEBA}">
      <dgm:prSet phldrT="[Text]" custT="1"/>
      <dgm:spPr/>
      <dgm:t>
        <a:bodyPr/>
        <a:lstStyle/>
        <a:p>
          <a:pPr algn="l"/>
          <a:r>
            <a:rPr lang="en-US" sz="1800" b="1" dirty="0" smtClean="0">
              <a:latin typeface="Merriweather" panose="020B0604020202020204" charset="0"/>
            </a:rPr>
            <a:t>Strong Security</a:t>
          </a:r>
        </a:p>
        <a:p>
          <a:pPr algn="l"/>
          <a:r>
            <a:rPr lang="en-US" sz="1600" dirty="0" smtClean="0">
              <a:latin typeface="Merriweather" panose="020B0604020202020204" charset="0"/>
            </a:rPr>
            <a:t>Comprehensive measures protect sensitive data.</a:t>
          </a:r>
          <a:endParaRPr lang="en-US" sz="1600" dirty="0">
            <a:latin typeface="Merriweather" panose="020B0604020202020204" charset="0"/>
          </a:endParaRPr>
        </a:p>
      </dgm:t>
    </dgm:pt>
    <dgm:pt modelId="{82365722-DFFB-4B55-851D-4C720B6BB98A}" type="parTrans" cxnId="{436A1A3E-24C6-48EE-B4A4-FCAC46C2544B}">
      <dgm:prSet/>
      <dgm:spPr/>
      <dgm:t>
        <a:bodyPr/>
        <a:lstStyle/>
        <a:p>
          <a:endParaRPr lang="en-US"/>
        </a:p>
      </dgm:t>
    </dgm:pt>
    <dgm:pt modelId="{99F73B4A-4713-4A83-B05D-991641C25CA3}" type="sibTrans" cxnId="{436A1A3E-24C6-48EE-B4A4-FCAC46C2544B}">
      <dgm:prSet/>
      <dgm:spPr/>
      <dgm:t>
        <a:bodyPr/>
        <a:lstStyle/>
        <a:p>
          <a:endParaRPr lang="en-US" dirty="0"/>
        </a:p>
      </dgm:t>
    </dgm:pt>
    <dgm:pt modelId="{4FF7A37C-CF91-41CD-8BBC-35FC3C84051B}">
      <dgm:prSet phldrT="[Text]" custT="1"/>
      <dgm:spPr/>
      <dgm:t>
        <a:bodyPr/>
        <a:lstStyle/>
        <a:p>
          <a:pPr algn="l"/>
          <a:r>
            <a:rPr lang="en-US" sz="1800" b="1" dirty="0" smtClean="0">
              <a:latin typeface="Merriweather" panose="020B0604020202020204" charset="0"/>
            </a:rPr>
            <a:t>Scalable Design</a:t>
          </a:r>
        </a:p>
        <a:p>
          <a:pPr algn="l"/>
          <a:r>
            <a:rPr lang="en-US" sz="1600" dirty="0" smtClean="0">
              <a:latin typeface="Merriweather" panose="020B0604020202020204" charset="0"/>
            </a:rPr>
            <a:t>Allows seamless network expansion without downtime.</a:t>
          </a:r>
          <a:endParaRPr lang="en-US" sz="1600" dirty="0">
            <a:latin typeface="Merriweather" panose="020B0604020202020204" charset="0"/>
          </a:endParaRPr>
        </a:p>
      </dgm:t>
    </dgm:pt>
    <dgm:pt modelId="{8867FBFE-073B-4205-BC53-9D97354D7926}" type="parTrans" cxnId="{85C3209D-68A5-4E9D-B418-19B4510E9383}">
      <dgm:prSet/>
      <dgm:spPr/>
      <dgm:t>
        <a:bodyPr/>
        <a:lstStyle/>
        <a:p>
          <a:endParaRPr lang="en-US"/>
        </a:p>
      </dgm:t>
    </dgm:pt>
    <dgm:pt modelId="{FB3AC95F-2CD1-482D-9B37-6FEC38C212E4}" type="sibTrans" cxnId="{85C3209D-68A5-4E9D-B418-19B4510E9383}">
      <dgm:prSet/>
      <dgm:spPr/>
      <dgm:t>
        <a:bodyPr/>
        <a:lstStyle/>
        <a:p>
          <a:endParaRPr lang="en-US" dirty="0"/>
        </a:p>
      </dgm:t>
    </dgm:pt>
    <dgm:pt modelId="{717BB357-D8F3-40BE-BB95-4ABE426EBAD7}">
      <dgm:prSet phldrT="[Text]" custT="1"/>
      <dgm:spPr/>
      <dgm:t>
        <a:bodyPr/>
        <a:lstStyle/>
        <a:p>
          <a:pPr algn="l"/>
          <a:r>
            <a:rPr lang="en-US" sz="2000" b="1" dirty="0" smtClean="0">
              <a:latin typeface="Merriweather" panose="020B0604020202020204" charset="0"/>
            </a:rPr>
            <a:t>Maximized Performance</a:t>
          </a:r>
        </a:p>
        <a:p>
          <a:pPr algn="l"/>
          <a:r>
            <a:rPr lang="en-US" sz="1800" dirty="0" smtClean="0">
              <a:latin typeface="Merriweather" panose="020B0604020202020204" charset="0"/>
            </a:rPr>
            <a:t>Ensures high availability and optimized throughput.</a:t>
          </a:r>
          <a:endParaRPr lang="en-US" sz="1800" dirty="0">
            <a:latin typeface="Merriweather" panose="020B0604020202020204" charset="0"/>
          </a:endParaRPr>
        </a:p>
      </dgm:t>
    </dgm:pt>
    <dgm:pt modelId="{E8BF82A3-D655-4EB3-AFF5-A379A83B3354}" type="parTrans" cxnId="{22065FFB-0C17-410E-B622-0997F695DE22}">
      <dgm:prSet/>
      <dgm:spPr/>
      <dgm:t>
        <a:bodyPr/>
        <a:lstStyle/>
        <a:p>
          <a:endParaRPr lang="en-US"/>
        </a:p>
      </dgm:t>
    </dgm:pt>
    <dgm:pt modelId="{67B43266-561E-4F77-9203-5A57711027D1}" type="sibTrans" cxnId="{22065FFB-0C17-410E-B622-0997F695DE22}">
      <dgm:prSet/>
      <dgm:spPr/>
      <dgm:t>
        <a:bodyPr/>
        <a:lstStyle/>
        <a:p>
          <a:endParaRPr lang="en-US"/>
        </a:p>
      </dgm:t>
    </dgm:pt>
    <dgm:pt modelId="{C0214C0C-7097-4C06-896A-F1E3EAE64212}" type="pres">
      <dgm:prSet presAssocID="{A7E29B31-C328-4DB4-94F8-28FFFB453B7E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875E3D-F651-4B0B-A5FA-BAF9E99463A1}" type="pres">
      <dgm:prSet presAssocID="{3D56CE0D-DA23-4B7B-AAB2-39186997CEBA}" presName="composite" presStyleCnt="0"/>
      <dgm:spPr/>
    </dgm:pt>
    <dgm:pt modelId="{02D7CCCF-8ADB-4B15-9B18-D6BEF6D69A21}" type="pres">
      <dgm:prSet presAssocID="{3D56CE0D-DA23-4B7B-AAB2-39186997CEBA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FECB8025-6390-4986-A740-A901F015E73A}" type="pres">
      <dgm:prSet presAssocID="{3D56CE0D-DA23-4B7B-AAB2-39186997CEBA}" presName="txNode" presStyleLbl="node1" presStyleIdx="0" presStyleCnt="3" custScaleX="128606" custScaleY="1208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6CC502-D7CF-45CA-B977-C84C700AB043}" type="pres">
      <dgm:prSet presAssocID="{99F73B4A-4713-4A83-B05D-991641C25CA3}" presName="sibTrans" presStyleLbl="sibTrans2D1" presStyleIdx="0" presStyleCnt="2"/>
      <dgm:spPr/>
      <dgm:t>
        <a:bodyPr/>
        <a:lstStyle/>
        <a:p>
          <a:endParaRPr lang="en-US"/>
        </a:p>
      </dgm:t>
    </dgm:pt>
    <dgm:pt modelId="{56748E98-8BEE-46A3-B692-DA7799D6C135}" type="pres">
      <dgm:prSet presAssocID="{99F73B4A-4713-4A83-B05D-991641C25CA3}" presName="connTx" presStyleLbl="sibTrans2D1" presStyleIdx="0" presStyleCnt="2"/>
      <dgm:spPr/>
      <dgm:t>
        <a:bodyPr/>
        <a:lstStyle/>
        <a:p>
          <a:endParaRPr lang="en-US"/>
        </a:p>
      </dgm:t>
    </dgm:pt>
    <dgm:pt modelId="{F0B17351-6A4D-4147-A964-8F7D90579D5B}" type="pres">
      <dgm:prSet presAssocID="{4FF7A37C-CF91-41CD-8BBC-35FC3C84051B}" presName="composite" presStyleCnt="0"/>
      <dgm:spPr/>
    </dgm:pt>
    <dgm:pt modelId="{732A3ABD-9BB0-4F0E-AADA-88E1E9BE459F}" type="pres">
      <dgm:prSet presAssocID="{4FF7A37C-CF91-41CD-8BBC-35FC3C84051B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</dgm:pt>
    <dgm:pt modelId="{D9CF1F73-F733-4D04-9678-5460E0C4E1FC}" type="pres">
      <dgm:prSet presAssocID="{4FF7A37C-CF91-41CD-8BBC-35FC3C84051B}" presName="txNode" presStyleLbl="node1" presStyleIdx="1" presStyleCnt="3" custScaleX="125273" custScaleY="1272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4C3C51-1627-42C6-82BC-533F8982A08E}" type="pres">
      <dgm:prSet presAssocID="{FB3AC95F-2CD1-482D-9B37-6FEC38C212E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B543DD40-246F-4E04-94AF-E01C08310A2F}" type="pres">
      <dgm:prSet presAssocID="{FB3AC95F-2CD1-482D-9B37-6FEC38C212E4}" presName="connTx" presStyleLbl="sibTrans2D1" presStyleIdx="1" presStyleCnt="2"/>
      <dgm:spPr/>
      <dgm:t>
        <a:bodyPr/>
        <a:lstStyle/>
        <a:p>
          <a:endParaRPr lang="en-US"/>
        </a:p>
      </dgm:t>
    </dgm:pt>
    <dgm:pt modelId="{B0C26B4F-37F1-4926-9D51-594779477884}" type="pres">
      <dgm:prSet presAssocID="{717BB357-D8F3-40BE-BB95-4ABE426EBAD7}" presName="composite" presStyleCnt="0"/>
      <dgm:spPr/>
    </dgm:pt>
    <dgm:pt modelId="{C1260D46-1889-46C1-BA5A-1BD11BE96BC4}" type="pres">
      <dgm:prSet presAssocID="{717BB357-D8F3-40BE-BB95-4ABE426EBAD7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D315049B-603C-4A51-845F-320119A293BD}" type="pres">
      <dgm:prSet presAssocID="{717BB357-D8F3-40BE-BB95-4ABE426EBAD7}" presName="txNode" presStyleLbl="node1" presStyleIdx="2" presStyleCnt="3" custScaleX="109787" custScaleY="12173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3E2475-0B9C-49B5-AA49-E11520583452}" type="presOf" srcId="{99F73B4A-4713-4A83-B05D-991641C25CA3}" destId="{D06CC502-D7CF-45CA-B977-C84C700AB043}" srcOrd="0" destOrd="0" presId="urn:microsoft.com/office/officeart/2005/8/layout/hProcess10"/>
    <dgm:cxn modelId="{E7356836-2C31-48CF-8486-0DDD8C7A0BBB}" type="presOf" srcId="{FB3AC95F-2CD1-482D-9B37-6FEC38C212E4}" destId="{E44C3C51-1627-42C6-82BC-533F8982A08E}" srcOrd="0" destOrd="0" presId="urn:microsoft.com/office/officeart/2005/8/layout/hProcess10"/>
    <dgm:cxn modelId="{12F4F616-A875-4AC8-93B8-A54F89FB3315}" type="presOf" srcId="{717BB357-D8F3-40BE-BB95-4ABE426EBAD7}" destId="{D315049B-603C-4A51-845F-320119A293BD}" srcOrd="0" destOrd="0" presId="urn:microsoft.com/office/officeart/2005/8/layout/hProcess10"/>
    <dgm:cxn modelId="{0E6040E0-DB4E-48C3-B2D7-C3DFA0E92363}" type="presOf" srcId="{3D56CE0D-DA23-4B7B-AAB2-39186997CEBA}" destId="{FECB8025-6390-4986-A740-A901F015E73A}" srcOrd="0" destOrd="0" presId="urn:microsoft.com/office/officeart/2005/8/layout/hProcess10"/>
    <dgm:cxn modelId="{85C3209D-68A5-4E9D-B418-19B4510E9383}" srcId="{A7E29B31-C328-4DB4-94F8-28FFFB453B7E}" destId="{4FF7A37C-CF91-41CD-8BBC-35FC3C84051B}" srcOrd="1" destOrd="0" parTransId="{8867FBFE-073B-4205-BC53-9D97354D7926}" sibTransId="{FB3AC95F-2CD1-482D-9B37-6FEC38C212E4}"/>
    <dgm:cxn modelId="{436A1A3E-24C6-48EE-B4A4-FCAC46C2544B}" srcId="{A7E29B31-C328-4DB4-94F8-28FFFB453B7E}" destId="{3D56CE0D-DA23-4B7B-AAB2-39186997CEBA}" srcOrd="0" destOrd="0" parTransId="{82365722-DFFB-4B55-851D-4C720B6BB98A}" sibTransId="{99F73B4A-4713-4A83-B05D-991641C25CA3}"/>
    <dgm:cxn modelId="{4BB89465-522F-49AC-8B79-C96F5900E14A}" type="presOf" srcId="{FB3AC95F-2CD1-482D-9B37-6FEC38C212E4}" destId="{B543DD40-246F-4E04-94AF-E01C08310A2F}" srcOrd="1" destOrd="0" presId="urn:microsoft.com/office/officeart/2005/8/layout/hProcess10"/>
    <dgm:cxn modelId="{22065FFB-0C17-410E-B622-0997F695DE22}" srcId="{A7E29B31-C328-4DB4-94F8-28FFFB453B7E}" destId="{717BB357-D8F3-40BE-BB95-4ABE426EBAD7}" srcOrd="2" destOrd="0" parTransId="{E8BF82A3-D655-4EB3-AFF5-A379A83B3354}" sibTransId="{67B43266-561E-4F77-9203-5A57711027D1}"/>
    <dgm:cxn modelId="{0EC06382-5273-4B95-8340-DCAA77A676DC}" type="presOf" srcId="{A7E29B31-C328-4DB4-94F8-28FFFB453B7E}" destId="{C0214C0C-7097-4C06-896A-F1E3EAE64212}" srcOrd="0" destOrd="0" presId="urn:microsoft.com/office/officeart/2005/8/layout/hProcess10"/>
    <dgm:cxn modelId="{519D2A86-9149-43DB-A9F9-C26D763CF891}" type="presOf" srcId="{99F73B4A-4713-4A83-B05D-991641C25CA3}" destId="{56748E98-8BEE-46A3-B692-DA7799D6C135}" srcOrd="1" destOrd="0" presId="urn:microsoft.com/office/officeart/2005/8/layout/hProcess10"/>
    <dgm:cxn modelId="{0DD862D0-68A8-4827-9510-9ED0C4EB1427}" type="presOf" srcId="{4FF7A37C-CF91-41CD-8BBC-35FC3C84051B}" destId="{D9CF1F73-F733-4D04-9678-5460E0C4E1FC}" srcOrd="0" destOrd="0" presId="urn:microsoft.com/office/officeart/2005/8/layout/hProcess10"/>
    <dgm:cxn modelId="{0875C903-DE29-4D7A-A8DE-0129272D602E}" type="presParOf" srcId="{C0214C0C-7097-4C06-896A-F1E3EAE64212}" destId="{0E875E3D-F651-4B0B-A5FA-BAF9E99463A1}" srcOrd="0" destOrd="0" presId="urn:microsoft.com/office/officeart/2005/8/layout/hProcess10"/>
    <dgm:cxn modelId="{D355968A-0E64-400A-A09A-FFA18C137E31}" type="presParOf" srcId="{0E875E3D-F651-4B0B-A5FA-BAF9E99463A1}" destId="{02D7CCCF-8ADB-4B15-9B18-D6BEF6D69A21}" srcOrd="0" destOrd="0" presId="urn:microsoft.com/office/officeart/2005/8/layout/hProcess10"/>
    <dgm:cxn modelId="{8BC2FB51-EA41-4799-A097-727B35B804CA}" type="presParOf" srcId="{0E875E3D-F651-4B0B-A5FA-BAF9E99463A1}" destId="{FECB8025-6390-4986-A740-A901F015E73A}" srcOrd="1" destOrd="0" presId="urn:microsoft.com/office/officeart/2005/8/layout/hProcess10"/>
    <dgm:cxn modelId="{4B0EE7F4-0920-4CFC-A397-1752D9C14774}" type="presParOf" srcId="{C0214C0C-7097-4C06-896A-F1E3EAE64212}" destId="{D06CC502-D7CF-45CA-B977-C84C700AB043}" srcOrd="1" destOrd="0" presId="urn:microsoft.com/office/officeart/2005/8/layout/hProcess10"/>
    <dgm:cxn modelId="{3CB7876D-3729-41A3-8662-9294132F35E4}" type="presParOf" srcId="{D06CC502-D7CF-45CA-B977-C84C700AB043}" destId="{56748E98-8BEE-46A3-B692-DA7799D6C135}" srcOrd="0" destOrd="0" presId="urn:microsoft.com/office/officeart/2005/8/layout/hProcess10"/>
    <dgm:cxn modelId="{E73ACF25-9E08-4A93-97D3-2B825AFEF5A9}" type="presParOf" srcId="{C0214C0C-7097-4C06-896A-F1E3EAE64212}" destId="{F0B17351-6A4D-4147-A964-8F7D90579D5B}" srcOrd="2" destOrd="0" presId="urn:microsoft.com/office/officeart/2005/8/layout/hProcess10"/>
    <dgm:cxn modelId="{859EDEDE-1091-4145-A46D-9B2BE01A8548}" type="presParOf" srcId="{F0B17351-6A4D-4147-A964-8F7D90579D5B}" destId="{732A3ABD-9BB0-4F0E-AADA-88E1E9BE459F}" srcOrd="0" destOrd="0" presId="urn:microsoft.com/office/officeart/2005/8/layout/hProcess10"/>
    <dgm:cxn modelId="{535568DB-89B6-441F-9DC7-C6B3700807B7}" type="presParOf" srcId="{F0B17351-6A4D-4147-A964-8F7D90579D5B}" destId="{D9CF1F73-F733-4D04-9678-5460E0C4E1FC}" srcOrd="1" destOrd="0" presId="urn:microsoft.com/office/officeart/2005/8/layout/hProcess10"/>
    <dgm:cxn modelId="{90F63859-BAD5-4CEB-AC0C-0AB2CDF25223}" type="presParOf" srcId="{C0214C0C-7097-4C06-896A-F1E3EAE64212}" destId="{E44C3C51-1627-42C6-82BC-533F8982A08E}" srcOrd="3" destOrd="0" presId="urn:microsoft.com/office/officeart/2005/8/layout/hProcess10"/>
    <dgm:cxn modelId="{F5040A22-8CFD-4911-AA47-08D04D796373}" type="presParOf" srcId="{E44C3C51-1627-42C6-82BC-533F8982A08E}" destId="{B543DD40-246F-4E04-94AF-E01C08310A2F}" srcOrd="0" destOrd="0" presId="urn:microsoft.com/office/officeart/2005/8/layout/hProcess10"/>
    <dgm:cxn modelId="{4B0F5AD9-B5E0-4A50-9158-F873E921831D}" type="presParOf" srcId="{C0214C0C-7097-4C06-896A-F1E3EAE64212}" destId="{B0C26B4F-37F1-4926-9D51-594779477884}" srcOrd="4" destOrd="0" presId="urn:microsoft.com/office/officeart/2005/8/layout/hProcess10"/>
    <dgm:cxn modelId="{B7AE9A00-7E00-4D50-828B-CB8548BDBFA5}" type="presParOf" srcId="{B0C26B4F-37F1-4926-9D51-594779477884}" destId="{C1260D46-1889-46C1-BA5A-1BD11BE96BC4}" srcOrd="0" destOrd="0" presId="urn:microsoft.com/office/officeart/2005/8/layout/hProcess10"/>
    <dgm:cxn modelId="{E0A797A6-CF8D-4931-81A4-8580037A43AA}" type="presParOf" srcId="{B0C26B4F-37F1-4926-9D51-594779477884}" destId="{D315049B-603C-4A51-845F-320119A293BD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49B8D1-ACAD-41B0-A2E7-0B013540BC9C}">
      <dsp:nvSpPr>
        <dsp:cNvPr id="0" name=""/>
        <dsp:cNvSpPr/>
      </dsp:nvSpPr>
      <dsp:spPr>
        <a:xfrm rot="16200000">
          <a:off x="-1232259" y="1233272"/>
          <a:ext cx="5101390" cy="2634845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6216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Access Control Lists (ACLs)</a:t>
          </a: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Filter traffic for protection and compliance</a:t>
          </a:r>
          <a:endParaRPr lang="en-US" sz="2600" kern="1200" dirty="0"/>
        </a:p>
      </dsp:txBody>
      <dsp:txXfrm rot="5400000">
        <a:off x="1013" y="1020278"/>
        <a:ext cx="2634845" cy="3060834"/>
      </dsp:txXfrm>
    </dsp:sp>
    <dsp:sp modelId="{C34E04FD-EF01-4EEF-B3B7-D4C339D604A7}">
      <dsp:nvSpPr>
        <dsp:cNvPr id="0" name=""/>
        <dsp:cNvSpPr/>
      </dsp:nvSpPr>
      <dsp:spPr>
        <a:xfrm rot="16200000">
          <a:off x="1600199" y="1233272"/>
          <a:ext cx="5101390" cy="2634845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6216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SSH for Remote Access</a:t>
          </a: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Secure encrypted connections replace unsecured methods.</a:t>
          </a:r>
          <a:endParaRPr lang="en-US" sz="2600" kern="1200" dirty="0"/>
        </a:p>
      </dsp:txBody>
      <dsp:txXfrm rot="5400000">
        <a:off x="2833471" y="1020278"/>
        <a:ext cx="2634845" cy="3060834"/>
      </dsp:txXfrm>
    </dsp:sp>
    <dsp:sp modelId="{20DFCB8A-1CFE-4ABB-A382-C88529FB3911}">
      <dsp:nvSpPr>
        <dsp:cNvPr id="0" name=""/>
        <dsp:cNvSpPr/>
      </dsp:nvSpPr>
      <dsp:spPr>
        <a:xfrm rot="16200000">
          <a:off x="4432658" y="1233272"/>
          <a:ext cx="5101390" cy="2634845"/>
        </a:xfrm>
        <a:prstGeom prst="flowChartManualOperati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0" rIns="166216" bIns="0" numCol="1" spcCol="1270" anchor="ctr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b="1" kern="1200" dirty="0" smtClean="0"/>
            <a:t>Port Security</a:t>
          </a: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Prevents unauthorized device connections on switches.</a:t>
          </a:r>
          <a:endParaRPr lang="en-US" sz="2600" kern="1200" dirty="0"/>
        </a:p>
      </dsp:txBody>
      <dsp:txXfrm rot="5400000">
        <a:off x="5665930" y="1020278"/>
        <a:ext cx="2634845" cy="3060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ACB95-93EF-4248-8BCC-2CC0D227EF5C}">
      <dsp:nvSpPr>
        <dsp:cNvPr id="0" name=""/>
        <dsp:cNvSpPr/>
      </dsp:nvSpPr>
      <dsp:spPr>
        <a:xfrm>
          <a:off x="0" y="0"/>
          <a:ext cx="5631301" cy="16098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latin typeface="Merriweather" panose="020B0604020202020204" charset="0"/>
            </a:rPr>
            <a:t>HSRP Setup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Merriweather" panose="020B0604020202020204" charset="0"/>
            </a:rPr>
            <a:t>Ensures gateway redundancy for continuous availability.</a:t>
          </a:r>
          <a:endParaRPr lang="en-US" sz="2100" kern="1200" dirty="0">
            <a:latin typeface="Merriweather" panose="020B0604020202020204" charset="0"/>
          </a:endParaRPr>
        </a:p>
      </dsp:txBody>
      <dsp:txXfrm>
        <a:off x="47150" y="47150"/>
        <a:ext cx="3894174" cy="1515524"/>
      </dsp:txXfrm>
    </dsp:sp>
    <dsp:sp modelId="{5380B940-1B70-4B18-B8AF-8BAEADD89D02}">
      <dsp:nvSpPr>
        <dsp:cNvPr id="0" name=""/>
        <dsp:cNvSpPr/>
      </dsp:nvSpPr>
      <dsp:spPr>
        <a:xfrm>
          <a:off x="496879" y="1878129"/>
          <a:ext cx="5631301" cy="16098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latin typeface="Merriweather" panose="020B0604020202020204" charset="0"/>
            </a:rPr>
            <a:t>Load Balancing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Merriweather" panose="020B0604020202020204" charset="0"/>
            </a:rPr>
            <a:t>Distributes traffic to optimize resource use and uptime.</a:t>
          </a:r>
          <a:endParaRPr lang="en-US" sz="2100" kern="1200" dirty="0">
            <a:latin typeface="Merriweather" panose="020B0604020202020204" charset="0"/>
          </a:endParaRPr>
        </a:p>
      </dsp:txBody>
      <dsp:txXfrm>
        <a:off x="544029" y="1925279"/>
        <a:ext cx="3993735" cy="1515524"/>
      </dsp:txXfrm>
    </dsp:sp>
    <dsp:sp modelId="{F80B04F3-7481-4112-8C02-FEC3F6839274}">
      <dsp:nvSpPr>
        <dsp:cNvPr id="0" name=""/>
        <dsp:cNvSpPr/>
      </dsp:nvSpPr>
      <dsp:spPr>
        <a:xfrm>
          <a:off x="993758" y="3756258"/>
          <a:ext cx="5631301" cy="160982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latin typeface="Merriweather" panose="020B0604020202020204" charset="0"/>
            </a:rPr>
            <a:t>Downtime Reduction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>
              <a:latin typeface="Merriweather" panose="020B0604020202020204" charset="0"/>
            </a:rPr>
            <a:t>Minimized outages with 99% less downtime.</a:t>
          </a:r>
          <a:endParaRPr lang="en-US" sz="2100" kern="1200" dirty="0">
            <a:latin typeface="Merriweather" panose="020B0604020202020204" charset="0"/>
          </a:endParaRPr>
        </a:p>
      </dsp:txBody>
      <dsp:txXfrm>
        <a:off x="1040908" y="3803408"/>
        <a:ext cx="3993735" cy="1515524"/>
      </dsp:txXfrm>
    </dsp:sp>
    <dsp:sp modelId="{CD058C50-4653-4078-9026-CB8A0C925ABE}">
      <dsp:nvSpPr>
        <dsp:cNvPr id="0" name=""/>
        <dsp:cNvSpPr/>
      </dsp:nvSpPr>
      <dsp:spPr>
        <a:xfrm>
          <a:off x="4584914" y="1220783"/>
          <a:ext cx="1046386" cy="104638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4820351" y="1220783"/>
        <a:ext cx="575512" cy="787405"/>
      </dsp:txXfrm>
    </dsp:sp>
    <dsp:sp modelId="{5130EB20-7CE9-41DA-A924-974378AFCEBA}">
      <dsp:nvSpPr>
        <dsp:cNvPr id="0" name=""/>
        <dsp:cNvSpPr/>
      </dsp:nvSpPr>
      <dsp:spPr>
        <a:xfrm>
          <a:off x="5081794" y="3088180"/>
          <a:ext cx="1046386" cy="1046386"/>
        </a:xfrm>
        <a:prstGeom prst="downArrow">
          <a:avLst>
            <a:gd name="adj1" fmla="val 55000"/>
            <a:gd name="adj2" fmla="val 45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 dirty="0"/>
        </a:p>
      </dsp:txBody>
      <dsp:txXfrm>
        <a:off x="5317231" y="3088180"/>
        <a:ext cx="575512" cy="7874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D7CCCF-8ADB-4B15-9B18-D6BEF6D69A21}">
      <dsp:nvSpPr>
        <dsp:cNvPr id="0" name=""/>
        <dsp:cNvSpPr/>
      </dsp:nvSpPr>
      <dsp:spPr>
        <a:xfrm>
          <a:off x="5738" y="754009"/>
          <a:ext cx="1735867" cy="173586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CB8025-6390-4986-A740-A901F015E73A}">
      <dsp:nvSpPr>
        <dsp:cNvPr id="0" name=""/>
        <dsp:cNvSpPr/>
      </dsp:nvSpPr>
      <dsp:spPr>
        <a:xfrm>
          <a:off x="40040" y="1614548"/>
          <a:ext cx="2232429" cy="2097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Merriweather" panose="020B0604020202020204" charset="0"/>
            </a:rPr>
            <a:t>Strong Security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Merriweather" panose="020B0604020202020204" charset="0"/>
            </a:rPr>
            <a:t>Comprehensive measures protect sensitive data.</a:t>
          </a:r>
          <a:endParaRPr lang="en-US" sz="1600" kern="1200" dirty="0">
            <a:latin typeface="Merriweather" panose="020B0604020202020204" charset="0"/>
          </a:endParaRPr>
        </a:p>
      </dsp:txBody>
      <dsp:txXfrm>
        <a:off x="101483" y="1675991"/>
        <a:ext cx="2109543" cy="1974944"/>
      </dsp:txXfrm>
    </dsp:sp>
    <dsp:sp modelId="{D06CC502-D7CF-45CA-B977-C84C700AB043}">
      <dsp:nvSpPr>
        <dsp:cNvPr id="0" name=""/>
        <dsp:cNvSpPr/>
      </dsp:nvSpPr>
      <dsp:spPr>
        <a:xfrm rot="21567595">
          <a:off x="2162861" y="1399253"/>
          <a:ext cx="421283" cy="417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2162864" y="1483264"/>
        <a:ext cx="296152" cy="250262"/>
      </dsp:txXfrm>
    </dsp:sp>
    <dsp:sp modelId="{732A3ABD-9BB0-4F0E-AADA-88E1E9BE459F}">
      <dsp:nvSpPr>
        <dsp:cNvPr id="0" name=""/>
        <dsp:cNvSpPr/>
      </dsp:nvSpPr>
      <dsp:spPr>
        <a:xfrm>
          <a:off x="2945219" y="726301"/>
          <a:ext cx="1735867" cy="173586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F1F73-F733-4D04-9678-5460E0C4E1FC}">
      <dsp:nvSpPr>
        <dsp:cNvPr id="0" name=""/>
        <dsp:cNvSpPr/>
      </dsp:nvSpPr>
      <dsp:spPr>
        <a:xfrm>
          <a:off x="3008449" y="1531422"/>
          <a:ext cx="2174572" cy="2208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Merriweather" panose="020B0604020202020204" charset="0"/>
            </a:rPr>
            <a:t>Scalable Design</a:t>
          </a:r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Merriweather" panose="020B0604020202020204" charset="0"/>
            </a:rPr>
            <a:t>Allows seamless network expansion without downtime.</a:t>
          </a:r>
          <a:endParaRPr lang="en-US" sz="1600" kern="1200" dirty="0">
            <a:latin typeface="Merriweather" panose="020B0604020202020204" charset="0"/>
          </a:endParaRPr>
        </a:p>
      </dsp:txBody>
      <dsp:txXfrm>
        <a:off x="3072140" y="1595113"/>
        <a:ext cx="2047190" cy="2081283"/>
      </dsp:txXfrm>
    </dsp:sp>
    <dsp:sp modelId="{E44C3C51-1627-42C6-82BC-533F8982A08E}">
      <dsp:nvSpPr>
        <dsp:cNvPr id="0" name=""/>
        <dsp:cNvSpPr/>
      </dsp:nvSpPr>
      <dsp:spPr>
        <a:xfrm rot="28227">
          <a:off x="5092219" y="1397872"/>
          <a:ext cx="411153" cy="4171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5092221" y="1480787"/>
        <a:ext cx="287807" cy="250262"/>
      </dsp:txXfrm>
    </dsp:sp>
    <dsp:sp modelId="{C1260D46-1889-46C1-BA5A-1BD11BE96BC4}">
      <dsp:nvSpPr>
        <dsp:cNvPr id="0" name=""/>
        <dsp:cNvSpPr/>
      </dsp:nvSpPr>
      <dsp:spPr>
        <a:xfrm>
          <a:off x="5855772" y="750199"/>
          <a:ext cx="1735867" cy="1735867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5049B-603C-4A51-845F-320119A293BD}">
      <dsp:nvSpPr>
        <dsp:cNvPr id="0" name=""/>
        <dsp:cNvSpPr/>
      </dsp:nvSpPr>
      <dsp:spPr>
        <a:xfrm>
          <a:off x="6053410" y="1603118"/>
          <a:ext cx="1905756" cy="21130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 smtClean="0">
              <a:latin typeface="Merriweather" panose="020B0604020202020204" charset="0"/>
            </a:rPr>
            <a:t>Maximized Performance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Merriweather" panose="020B0604020202020204" charset="0"/>
            </a:rPr>
            <a:t>Ensures high availability and optimized throughput.</a:t>
          </a:r>
          <a:endParaRPr lang="en-US" sz="1800" kern="1200" dirty="0">
            <a:latin typeface="Merriweather" panose="020B0604020202020204" charset="0"/>
          </a:endParaRPr>
        </a:p>
      </dsp:txBody>
      <dsp:txXfrm>
        <a:off x="6109228" y="1658936"/>
        <a:ext cx="1794120" cy="20014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1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CD88C0-1563-4002-9E60-18F749B95D01}" type="datetimeFigureOut">
              <a:rPr lang="en-US" smtClean="0"/>
              <a:t>4/23/2025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6950075"/>
            <a:ext cx="6584950" cy="65833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02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72CBF-32D8-4F8D-88BD-3B378442409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7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63797" y="0"/>
            <a:ext cx="13766603" cy="8229600"/>
            <a:chOff x="863797" y="0"/>
            <a:chExt cx="13766603" cy="8229600"/>
          </a:xfrm>
        </p:grpSpPr>
        <p:pic>
          <p:nvPicPr>
            <p:cNvPr id="2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4000" y="0"/>
              <a:ext cx="5486400" cy="8229600"/>
            </a:xfrm>
            <a:prstGeom prst="rect">
              <a:avLst/>
            </a:prstGeom>
          </p:spPr>
        </p:pic>
        <p:sp>
          <p:nvSpPr>
            <p:cNvPr id="3" name="Text 0"/>
            <p:cNvSpPr/>
            <p:nvPr/>
          </p:nvSpPr>
          <p:spPr>
            <a:xfrm>
              <a:off x="863797" y="1020802"/>
              <a:ext cx="7416403" cy="231386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6050"/>
                </a:lnSpc>
                <a:buNone/>
              </a:pPr>
              <a:r>
                <a:rPr lang="en-US" sz="4850" dirty="0">
                  <a:solidFill>
                    <a:srgbClr val="000000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Secure and Robust Enterprise Network </a:t>
              </a:r>
              <a:r>
                <a:rPr lang="en-US" sz="4850" dirty="0" smtClean="0">
                  <a:solidFill>
                    <a:srgbClr val="000000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Design and Implementation</a:t>
              </a:r>
              <a:endParaRPr lang="en-US" sz="4850" dirty="0"/>
            </a:p>
          </p:txBody>
        </p:sp>
        <p:sp>
          <p:nvSpPr>
            <p:cNvPr id="4" name="Text 1"/>
            <p:cNvSpPr/>
            <p:nvPr/>
          </p:nvSpPr>
          <p:spPr>
            <a:xfrm>
              <a:off x="863798" y="4568428"/>
              <a:ext cx="4026253" cy="394811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400" b="1" dirty="0" smtClean="0">
                  <a:solidFill>
                    <a:srgbClr val="000000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MAJOR PROJECT (MS-21)</a:t>
              </a:r>
              <a:endParaRPr lang="en-US" sz="2400" b="1" dirty="0"/>
            </a:p>
          </p:txBody>
        </p:sp>
        <p:sp>
          <p:nvSpPr>
            <p:cNvPr id="5" name="Text 2"/>
            <p:cNvSpPr/>
            <p:nvPr/>
          </p:nvSpPr>
          <p:spPr>
            <a:xfrm>
              <a:off x="863798" y="5789749"/>
              <a:ext cx="7416403" cy="8757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400" b="1" dirty="0">
                  <a:solidFill>
                    <a:srgbClr val="000000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Presented by  </a:t>
              </a:r>
              <a:r>
                <a:rPr lang="en-US" sz="2400" b="1" dirty="0" smtClean="0">
                  <a:solidFill>
                    <a:srgbClr val="000000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ADITYA JOSHI</a:t>
              </a:r>
              <a:r>
                <a:rPr lang="en-US" sz="2400" b="1" dirty="0">
                  <a:solidFill>
                    <a:srgbClr val="000000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 </a:t>
              </a:r>
              <a:endParaRPr lang="en-US" sz="2400" b="1" dirty="0" smtClean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endParaRPr>
            </a:p>
            <a:p>
              <a:pPr marL="0" indent="0" algn="l">
                <a:lnSpc>
                  <a:spcPts val="3100"/>
                </a:lnSpc>
                <a:buNone/>
              </a:pPr>
              <a:r>
                <a:rPr lang="en-US" sz="2400" b="1" dirty="0" smtClean="0">
                  <a:solidFill>
                    <a:srgbClr val="000000"/>
                  </a:solidFill>
                  <a:latin typeface="Merriweather" pitchFamily="34" charset="0"/>
                  <a:ea typeface="Merriweather" pitchFamily="34" charset="-122"/>
                  <a:cs typeface="Merriweather" pitchFamily="34" charset="-120"/>
                </a:rPr>
                <a:t>(MSC IT 2 YEAR)</a:t>
              </a:r>
              <a:endParaRPr lang="en-US" sz="2400" b="1" dirty="0"/>
            </a:p>
          </p:txBody>
        </p:sp>
      </p:grpSp>
      <p:sp>
        <p:nvSpPr>
          <p:cNvPr id="6" name="Shape 3"/>
          <p:cNvSpPr/>
          <p:nvPr/>
        </p:nvSpPr>
        <p:spPr>
          <a:xfrm>
            <a:off x="863798" y="593181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676401" y="1119625"/>
            <a:ext cx="6870699" cy="171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5400" dirty="0">
                <a:solidFill>
                  <a:schemeClr val="bg1"/>
                </a:solidFill>
                <a:latin typeface="Merriweather" panose="020B0604020202020204" charset="0"/>
              </a:rPr>
              <a:t>Server Interconnections</a:t>
            </a:r>
            <a:endParaRPr lang="en-US" sz="485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6" name="Isosceles Triangle 5"/>
          <p:cNvSpPr/>
          <p:nvPr/>
        </p:nvSpPr>
        <p:spPr>
          <a:xfrm>
            <a:off x="10363200" y="6617076"/>
            <a:ext cx="4267200" cy="1612524"/>
          </a:xfrm>
          <a:prstGeom prst="triangle">
            <a:avLst>
              <a:gd name="adj" fmla="val 100000"/>
            </a:avLst>
          </a:prstGeom>
          <a:solidFill>
            <a:srgbClr val="121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41B24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676401" y="3486344"/>
            <a:ext cx="88392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Merriweather" panose="020B0604020202020204" charset="0"/>
              </a:rPr>
              <a:t>Servers are interconnected via:-</a:t>
            </a:r>
            <a:r>
              <a:rPr lang="en-US" sz="4000" b="1" dirty="0">
                <a:latin typeface="Merriweather" panose="020B0604020202020204" charset="0"/>
              </a:rPr>
              <a:t/>
            </a:r>
            <a:br>
              <a:rPr lang="en-US" sz="4000" b="1" dirty="0">
                <a:latin typeface="Merriweather" panose="020B0604020202020204" charset="0"/>
              </a:rPr>
            </a:br>
            <a:endParaRPr lang="en-US" sz="4000" b="1" dirty="0">
              <a:latin typeface="Merriweath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erriweather" panose="020B0604020202020204" charset="0"/>
              </a:rPr>
              <a:t>LACP bonds (Link Aggregation Control Protocol) for better bandwidth and redundancy</a:t>
            </a:r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Merriweather" panose="020B0604020202020204" charset="0"/>
              </a:rPr>
              <a:t>Traffic routing through firewalls for security.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5581940" y="431617"/>
            <a:ext cx="3820477" cy="95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endParaRPr lang="en-US" sz="5400" dirty="0" smtClean="0">
              <a:solidFill>
                <a:srgbClr val="E2E6E9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  <a:p>
            <a:pPr marL="0" indent="0" algn="ctr">
              <a:lnSpc>
                <a:spcPts val="3000"/>
              </a:lnSpc>
              <a:buNone/>
            </a:pPr>
            <a:r>
              <a:rPr lang="en-US" sz="54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DESIGN</a:t>
            </a:r>
            <a:endParaRPr lang="en-US" sz="2400" dirty="0"/>
          </a:p>
        </p:txBody>
      </p:sp>
      <p:sp>
        <p:nvSpPr>
          <p:cNvPr id="14" name="Isosceles Triangle 13"/>
          <p:cNvSpPr/>
          <p:nvPr/>
        </p:nvSpPr>
        <p:spPr>
          <a:xfrm>
            <a:off x="10363200" y="6337459"/>
            <a:ext cx="4267200" cy="1892141"/>
          </a:xfrm>
          <a:prstGeom prst="triangle">
            <a:avLst>
              <a:gd name="adj" fmla="val 100000"/>
            </a:avLst>
          </a:prstGeom>
          <a:solidFill>
            <a:srgbClr val="121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41B2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92" y="1288865"/>
            <a:ext cx="11138908" cy="656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8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B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746" y="1354202"/>
            <a:ext cx="107933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Internet Connectivity: Dual ISP </a:t>
            </a:r>
          </a:p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Redundancy</a:t>
            </a:r>
            <a:endParaRPr lang="en-US" sz="5400" b="1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2746" y="4170777"/>
            <a:ext cx="38917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Merriweather" panose="020B0604020202020204" charset="0"/>
              </a:rPr>
              <a:t>Primary ISP: Verizon Fios</a:t>
            </a:r>
          </a:p>
          <a:p>
            <a:endParaRPr lang="en-US" sz="2800" b="1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High-speed fiber at 1 Gbps. SLA ensures 99.9% uptime</a:t>
            </a:r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.</a:t>
            </a:r>
            <a:endParaRPr lang="en-US" sz="28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53331" y="4170777"/>
            <a:ext cx="38917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Merriweather" panose="020B0604020202020204" charset="0"/>
              </a:rPr>
              <a:t>Secondary ISP: Comcast Business</a:t>
            </a:r>
          </a:p>
          <a:p>
            <a:endParaRPr lang="en-US" sz="2800" b="1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500 Mbps cable connection. Automated failover for resilience.</a:t>
            </a:r>
            <a:endParaRPr lang="en-US" sz="20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47622" y="4170777"/>
            <a:ext cx="389177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Merriweather" panose="020B0604020202020204" charset="0"/>
              </a:rPr>
              <a:t>BGP Configuration</a:t>
            </a:r>
          </a:p>
          <a:p>
            <a:endParaRPr lang="en-US" sz="2800" b="1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Intelligent path selection between ISPs maximizes uptime and performance.</a:t>
            </a:r>
            <a:endParaRPr lang="en-US" sz="20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276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B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2745" y="5554409"/>
            <a:ext cx="433035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Merriweather" panose="020B0604020202020204" charset="0"/>
              </a:rPr>
              <a:t>Centralized Management</a:t>
            </a:r>
          </a:p>
          <a:p>
            <a:endParaRPr lang="en-US" sz="2800" b="1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Meraki dashboard controls all access points efficiently.</a:t>
            </a:r>
            <a:endParaRPr lang="en-US" sz="24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33811" y="5554409"/>
            <a:ext cx="38917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Merriweather" panose="020B0604020202020204" charset="0"/>
              </a:rPr>
              <a:t>Guest Network</a:t>
            </a:r>
          </a:p>
          <a:p>
            <a:endParaRPr lang="en-US" sz="2800" b="1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Captive portal and policies ensure secure, managed guest access.</a:t>
            </a:r>
            <a:endParaRPr lang="en-US" sz="24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10862" y="5554409"/>
            <a:ext cx="38917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Merriweather" panose="020B0604020202020204" charset="0"/>
              </a:rPr>
              <a:t>Secure Access</a:t>
            </a:r>
          </a:p>
          <a:p>
            <a:endParaRPr lang="en-US" sz="2800" b="1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802.1x authentication and WIPS protect employee devices.</a:t>
            </a:r>
            <a:endParaRPr lang="en-US" sz="24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14630400" cy="324500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2746" y="3472934"/>
            <a:ext cx="1169422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Wireless Setup: Centralized Wi-Fi </a:t>
            </a:r>
          </a:p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Management</a:t>
            </a:r>
            <a:endParaRPr lang="en-US" sz="5400" b="1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B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745" y="704497"/>
            <a:ext cx="6090129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Telephony (VoIP)</a:t>
            </a:r>
          </a:p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 Setup: Cisco IP </a:t>
            </a:r>
          </a:p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Phones &amp; Voice </a:t>
            </a:r>
          </a:p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Gateway</a:t>
            </a:r>
            <a:endParaRPr lang="en-US" sz="5400" b="1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9315" y="4786329"/>
            <a:ext cx="3891776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Merriweather" panose="020B0604020202020204" charset="0"/>
              </a:rPr>
              <a:t>Cisco 8841 Phones</a:t>
            </a:r>
          </a:p>
          <a:p>
            <a:endParaRPr lang="en-US" sz="2800" b="1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10 units deployed for clear, reliable calls.</a:t>
            </a:r>
            <a:endParaRPr lang="en-US" sz="24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45841" y="4810393"/>
            <a:ext cx="389177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Merriweather" panose="020B0604020202020204" charset="0"/>
              </a:rPr>
              <a:t>Voice Gateway</a:t>
            </a:r>
          </a:p>
          <a:p>
            <a:endParaRPr lang="en-US" sz="2800" b="1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Cisco 2811 router enables SIP trunk integration.</a:t>
            </a:r>
            <a:endParaRPr lang="en-US" sz="24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897177" y="4882583"/>
            <a:ext cx="3602255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  <a:latin typeface="Merriweather" panose="020B0604020202020204" charset="0"/>
              </a:rPr>
              <a:t>QoS Prioritization</a:t>
            </a:r>
          </a:p>
          <a:p>
            <a:endParaRPr lang="en-US" sz="2800" b="1" dirty="0" smtClean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Ensures voice traffic is prioritized for quality.</a:t>
            </a:r>
            <a:endParaRPr lang="en-US" sz="24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356" y="240630"/>
            <a:ext cx="4800600" cy="362150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1579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B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745" y="704497"/>
            <a:ext cx="851707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Security Enhancements: </a:t>
            </a:r>
          </a:p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ACLs, SSH, Port Security</a:t>
            </a:r>
            <a:endParaRPr lang="en-US" sz="5400" b="1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677" y="6017"/>
            <a:ext cx="4630723" cy="8229600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17862027"/>
              </p:ext>
            </p:extLst>
          </p:nvPr>
        </p:nvGraphicFramePr>
        <p:xfrm>
          <a:off x="770387" y="2791326"/>
          <a:ext cx="8301789" cy="51013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677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B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745" y="704497"/>
            <a:ext cx="804739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Redundancy Protocols:</a:t>
            </a:r>
          </a:p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 HSRP High Availability</a:t>
            </a:r>
            <a:endParaRPr lang="en-US" sz="5400" b="1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05" y="0"/>
            <a:ext cx="5065295" cy="8229600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12918989"/>
              </p:ext>
            </p:extLst>
          </p:nvPr>
        </p:nvGraphicFramePr>
        <p:xfrm>
          <a:off x="951503" y="2610852"/>
          <a:ext cx="6625060" cy="5366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699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B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744" y="764655"/>
            <a:ext cx="133901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Merriweather" panose="020B0604020202020204" charset="0"/>
              </a:rPr>
              <a:t>Introduction to Firewalls in Network Security</a:t>
            </a:r>
            <a:endParaRPr lang="en-US" sz="5400" b="1" dirty="0" smtClean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" y="2928541"/>
            <a:ext cx="73152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erriweather" panose="020B0604020202020204" charset="0"/>
              </a:rPr>
              <a:t>Definition</a:t>
            </a:r>
            <a:r>
              <a:rPr lang="en-US" sz="2400" dirty="0">
                <a:solidFill>
                  <a:schemeClr val="bg1"/>
                </a:solidFill>
                <a:latin typeface="Merriweather" panose="020B0604020202020204" charset="0"/>
              </a:rPr>
              <a:t>:- </a:t>
            </a:r>
          </a:p>
          <a:p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      A firewall is a network security device that monitor and controls incoming and outgoing traffic based on predetermined security rules.</a:t>
            </a:r>
          </a:p>
          <a:p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Merriweather" panose="020B0604020202020204" charset="0"/>
              </a:rPr>
              <a:t>Purpose</a:t>
            </a:r>
            <a:r>
              <a:rPr lang="en-US" sz="2400" dirty="0">
                <a:solidFill>
                  <a:schemeClr val="bg1"/>
                </a:solidFill>
                <a:latin typeface="Merriweather" panose="020B0604020202020204" charset="0"/>
              </a:rPr>
              <a:t>:-</a:t>
            </a:r>
          </a:p>
          <a:p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     To create a barrier between a trusted internal network and untrusted external networks, such as the internet.</a:t>
            </a:r>
          </a:p>
          <a:p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Merriweather" panose="020B0604020202020204" charset="0"/>
              </a:rPr>
              <a:t>Types of Firewalls</a:t>
            </a:r>
            <a:r>
              <a:rPr lang="en-US" sz="2400" dirty="0">
                <a:solidFill>
                  <a:schemeClr val="bg1"/>
                </a:solidFill>
                <a:latin typeface="Merriweather" panose="020B0604020202020204" charset="0"/>
              </a:rPr>
              <a:t>:-</a:t>
            </a:r>
          </a:p>
          <a:p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     </a:t>
            </a:r>
            <a:r>
              <a:rPr lang="en-US" b="1" dirty="0">
                <a:solidFill>
                  <a:schemeClr val="bg1"/>
                </a:solidFill>
                <a:latin typeface="Merriweather" panose="020B0604020202020204" charset="0"/>
              </a:rPr>
              <a:t>Hardware Firewall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:- Cisco ASA (Advanced Security Appliance).</a:t>
            </a:r>
          </a:p>
          <a:p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Merriweather" panose="020B0604020202020204" charset="0"/>
              </a:rPr>
              <a:t>     Software Firewall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:- </a:t>
            </a:r>
          </a:p>
          <a:p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     Included in various operating systems.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6385" y="2928541"/>
            <a:ext cx="5456497" cy="40898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7535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4597" y="400201"/>
            <a:ext cx="7416403" cy="2588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5400" dirty="0">
                <a:solidFill>
                  <a:schemeClr val="bg1"/>
                </a:solidFill>
                <a:latin typeface="Merriweather" panose="020B0604020202020204" charset="0"/>
              </a:rPr>
              <a:t>Security Features Implemented in the Project</a:t>
            </a:r>
            <a:endParaRPr lang="en-US" sz="5400" b="1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4597" y="3005957"/>
            <a:ext cx="73152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Merriweather" panose="020B0604020202020204" charset="0"/>
              </a:rPr>
              <a:t>Firewall Zones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:-</a:t>
            </a:r>
          </a:p>
          <a:p>
            <a:endParaRPr lang="en-US" sz="2000" dirty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erriweather" panose="020B0604020202020204" charset="0"/>
              </a:rPr>
              <a:t>  Inside Zone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:- Trusted internal network.</a:t>
            </a:r>
            <a:endParaRPr lang="ar-EG" dirty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Merriweather" panose="020B0604020202020204" charset="0"/>
              </a:rPr>
              <a:t>  Outside Zone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:- Untrusted external network (</a:t>
            </a: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Internet).</a:t>
            </a:r>
          </a:p>
          <a:p>
            <a:pPr marL="1714500" lvl="3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1714500" lvl="3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Merriweather" panose="020B0604020202020204" charset="0"/>
              </a:rPr>
              <a:t>DMZ (Demilitarized Zone)</a:t>
            </a: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:-  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A neutral zone to host public-facing servers while </a:t>
            </a: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protecting internal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assets.</a:t>
            </a:r>
          </a:p>
          <a:p>
            <a:r>
              <a:rPr lang="en-US" b="1" dirty="0">
                <a:solidFill>
                  <a:schemeClr val="bg1"/>
                </a:solidFill>
                <a:latin typeface="Merriweather" panose="020B0604020202020204" charset="0"/>
              </a:rPr>
              <a:t>  </a:t>
            </a:r>
            <a:endParaRPr lang="en-US" sz="2000" dirty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Merriweather" panose="020B0604020202020204" charset="0"/>
              </a:rPr>
              <a:t>Access </a:t>
            </a:r>
            <a:r>
              <a:rPr lang="en-US" b="1" dirty="0">
                <a:solidFill>
                  <a:schemeClr val="bg1"/>
                </a:solidFill>
                <a:latin typeface="Merriweather" panose="020B0604020202020204" charset="0"/>
              </a:rPr>
              <a:t>Control and Security Policies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:-</a:t>
            </a:r>
          </a:p>
          <a:p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      ACLs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to restrict access based on IP, port numbers, and </a:t>
            </a: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       services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Merriweather" panose="020B0604020202020204" charset="0"/>
              </a:rPr>
              <a:t>Stateful</a:t>
            </a:r>
            <a:r>
              <a:rPr lang="en-US" b="1" dirty="0">
                <a:solidFill>
                  <a:schemeClr val="bg1"/>
                </a:solidFill>
                <a:latin typeface="Merriweather" panose="020B0604020202020204" charset="0"/>
              </a:rPr>
              <a:t> Packet Inspection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:-</a:t>
            </a:r>
          </a:p>
          <a:p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      Ensures </a:t>
            </a: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only valid connections pass through the firewall.</a:t>
            </a:r>
          </a:p>
        </p:txBody>
      </p:sp>
    </p:spTree>
    <p:extLst>
      <p:ext uri="{BB962C8B-B14F-4D97-AF65-F5344CB8AC3E}">
        <p14:creationId xmlns:p14="http://schemas.microsoft.com/office/powerpoint/2010/main" val="2705720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B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2745" y="704497"/>
            <a:ext cx="804739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Redundancy Protocols:</a:t>
            </a:r>
          </a:p>
          <a:p>
            <a:r>
              <a:rPr lang="en-US" sz="5400" b="1" dirty="0" smtClean="0">
                <a:solidFill>
                  <a:schemeClr val="bg1"/>
                </a:solidFill>
                <a:latin typeface="Merriweather" panose="020B0604020202020204" charset="0"/>
              </a:rPr>
              <a:t> HSRP High Availability</a:t>
            </a:r>
            <a:endParaRPr lang="en-US" sz="5400" b="1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05" y="0"/>
            <a:ext cx="5065295" cy="8229600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44216038"/>
              </p:ext>
            </p:extLst>
          </p:nvPr>
        </p:nvGraphicFramePr>
        <p:xfrm>
          <a:off x="878305" y="2707105"/>
          <a:ext cx="7964906" cy="4466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391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24146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Introduction: Why Secure Networks Matter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198" y="343185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2323" y="3431857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Cybercrime Costs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7152323" y="3965377"/>
            <a:ext cx="278272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Projected $8.4 trillion globally by 2025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343185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83992" y="3431857"/>
            <a:ext cx="2782729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Data Breach Impact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0983992" y="4350901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Average cost is $4.35 million per breach (IBM, 2022)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198" y="6059805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52323" y="605980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Core Principles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152323" y="6593324"/>
            <a:ext cx="6614279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Ensure confidentiality, integrity, and availability</a:t>
            </a:r>
            <a:endParaRPr lang="en-US" sz="1900" dirty="0"/>
          </a:p>
        </p:txBody>
      </p:sp>
      <p:sp>
        <p:nvSpPr>
          <p:cNvPr id="13" name="Isosceles Triangle 12"/>
          <p:cNvSpPr/>
          <p:nvPr/>
        </p:nvSpPr>
        <p:spPr>
          <a:xfrm>
            <a:off x="10363200" y="6337459"/>
            <a:ext cx="4267200" cy="1892141"/>
          </a:xfrm>
          <a:prstGeom prst="triangle">
            <a:avLst>
              <a:gd name="adj" fmla="val 100000"/>
            </a:avLst>
          </a:prstGeom>
          <a:solidFill>
            <a:srgbClr val="121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41B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B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65270" y="948650"/>
            <a:ext cx="651864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b="1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THANK </a:t>
            </a:r>
          </a:p>
          <a:p>
            <a:r>
              <a:rPr lang="en-US" sz="9600" b="1" dirty="0" smtClean="0">
                <a:solidFill>
                  <a:schemeClr val="bg1"/>
                </a:solidFill>
                <a:latin typeface="Bodoni MT Black" panose="02070A03080606020203" pitchFamily="18" charset="0"/>
              </a:rPr>
              <a:t>YOU</a:t>
            </a:r>
          </a:p>
        </p:txBody>
      </p:sp>
      <p:sp>
        <p:nvSpPr>
          <p:cNvPr id="3" name="Rectangle 2"/>
          <p:cNvSpPr/>
          <p:nvPr/>
        </p:nvSpPr>
        <p:spPr>
          <a:xfrm>
            <a:off x="1365271" y="4499617"/>
            <a:ext cx="73342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Merriweather" panose="020B0604020202020204" charset="0"/>
              </a:rPr>
              <a:t>A special thanks to all the guides involved in this project </a:t>
            </a:r>
          </a:p>
          <a:p>
            <a:r>
              <a:rPr lang="en-US" sz="2000" b="1" dirty="0" smtClean="0">
                <a:solidFill>
                  <a:schemeClr val="bg1"/>
                </a:solidFill>
                <a:latin typeface="Merriweather" panose="020B0604020202020204" charset="0"/>
              </a:rPr>
              <a:t>including my internal and external guides.</a:t>
            </a:r>
          </a:p>
          <a:p>
            <a:endParaRPr lang="en-US" sz="2000" b="1" dirty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Merriweather" panose="020B0604020202020204" charset="0"/>
              </a:rPr>
              <a:t>Internal – Dr. Virender Kumar</a:t>
            </a:r>
          </a:p>
          <a:p>
            <a:endParaRPr lang="en-US" sz="2000" b="1" dirty="0">
              <a:solidFill>
                <a:schemeClr val="bg1"/>
              </a:solidFill>
              <a:latin typeface="Merriweather" panose="020B0604020202020204" charset="0"/>
            </a:endParaRPr>
          </a:p>
          <a:p>
            <a:r>
              <a:rPr lang="en-US" sz="2000" b="1" dirty="0" smtClean="0">
                <a:solidFill>
                  <a:schemeClr val="bg1"/>
                </a:solidFill>
                <a:latin typeface="Merriweather" panose="020B0604020202020204" charset="0"/>
              </a:rPr>
              <a:t>External – Mr. Gurpreet Singh</a:t>
            </a:r>
          </a:p>
          <a:p>
            <a:r>
              <a:rPr lang="en-US" sz="2000" b="1" dirty="0">
                <a:solidFill>
                  <a:schemeClr val="bg1"/>
                </a:solidFill>
                <a:latin typeface="Merriweather" panose="020B0604020202020204" charset="0"/>
              </a:rPr>
              <a:t>	 </a:t>
            </a:r>
            <a:r>
              <a:rPr lang="en-US" sz="2000" b="1" dirty="0" smtClean="0">
                <a:solidFill>
                  <a:schemeClr val="bg1"/>
                </a:solidFill>
                <a:latin typeface="Merriweather" panose="020B0604020202020204" charset="0"/>
              </a:rPr>
              <a:t>          Mr. Adarsh </a:t>
            </a:r>
            <a:r>
              <a:rPr lang="en-US" sz="2000" b="1" dirty="0">
                <a:solidFill>
                  <a:schemeClr val="bg1"/>
                </a:solidFill>
                <a:latin typeface="Merriweather" panose="020B0604020202020204" charset="0"/>
              </a:rPr>
              <a:t>P</a:t>
            </a:r>
            <a:r>
              <a:rPr lang="en-US" sz="2000" b="1" dirty="0" smtClean="0">
                <a:solidFill>
                  <a:schemeClr val="bg1"/>
                </a:solidFill>
                <a:latin typeface="Merriweather" panose="020B0604020202020204" charset="0"/>
              </a:rPr>
              <a:t>atiyal</a:t>
            </a:r>
            <a:endParaRPr lang="en-US" sz="20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659" y="1868905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465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9" y="1120815"/>
            <a:ext cx="10560248" cy="92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50"/>
              </a:lnSpc>
            </a:pPr>
            <a:r>
              <a:rPr lang="en" sz="7200" b="1" dirty="0" smtClean="0">
                <a:solidFill>
                  <a:schemeClr val="bg1"/>
                </a:solidFill>
                <a:latin typeface="Merriweather" panose="020B0604020202020204" charset="0"/>
              </a:rPr>
              <a:t>Contents of this </a:t>
            </a:r>
          </a:p>
          <a:p>
            <a:pPr>
              <a:lnSpc>
                <a:spcPts val="6050"/>
              </a:lnSpc>
            </a:pPr>
            <a:r>
              <a:rPr lang="en" sz="7200" b="1" dirty="0" smtClean="0">
                <a:solidFill>
                  <a:schemeClr val="bg1"/>
                </a:solidFill>
                <a:latin typeface="Merriweather" panose="020B0604020202020204" charset="0"/>
              </a:rPr>
              <a:t>presentation</a:t>
            </a:r>
            <a:endParaRPr lang="en-US" sz="6600" b="1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11" name="Isosceles Triangle 10"/>
          <p:cNvSpPr/>
          <p:nvPr/>
        </p:nvSpPr>
        <p:spPr>
          <a:xfrm>
            <a:off x="10363200" y="6337459"/>
            <a:ext cx="4267200" cy="1892141"/>
          </a:xfrm>
          <a:prstGeom prst="triangle">
            <a:avLst>
              <a:gd name="adj" fmla="val 100000"/>
            </a:avLst>
          </a:prstGeom>
          <a:solidFill>
            <a:srgbClr val="121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41B24"/>
              </a:solidFill>
            </a:endParaRPr>
          </a:p>
        </p:txBody>
      </p:sp>
      <p:graphicFrame>
        <p:nvGraphicFramePr>
          <p:cNvPr id="10" name="Google Shape;336;p38"/>
          <p:cNvGraphicFramePr/>
          <p:nvPr>
            <p:extLst>
              <p:ext uri="{D42A27DB-BD31-4B8C-83A1-F6EECF244321}">
                <p14:modId xmlns:p14="http://schemas.microsoft.com/office/powerpoint/2010/main" val="2571313159"/>
              </p:ext>
            </p:extLst>
          </p:nvPr>
        </p:nvGraphicFramePr>
        <p:xfrm>
          <a:off x="1184670" y="3187700"/>
          <a:ext cx="11947129" cy="40958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6282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8430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826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 dirty="0">
                          <a:solidFill>
                            <a:schemeClr val="bg1"/>
                          </a:solidFill>
                          <a:uFill>
                            <a:noFill/>
                          </a:uFill>
                          <a:latin typeface="Merriweather" panose="020B0604020202020204" charset="0"/>
                          <a:ea typeface="Poppins"/>
                          <a:cs typeface="Poppins"/>
                          <a:sym typeface="Poppins"/>
                        </a:rPr>
                        <a:t>Introduction</a:t>
                      </a:r>
                      <a:endParaRPr sz="3200" b="1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Just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 a quick introduction about the project.</a:t>
                      </a:r>
                      <a:endParaRPr sz="2000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32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26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 dirty="0">
                          <a:solidFill>
                            <a:schemeClr val="bg1"/>
                          </a:solidFill>
                          <a:uFill>
                            <a:noFill/>
                          </a:uFill>
                          <a:latin typeface="Merriweather" panose="020B0604020202020204" charset="0"/>
                          <a:ea typeface="Poppins"/>
                          <a:cs typeface="Poppins"/>
                          <a:sym typeface="Poppins"/>
                        </a:rPr>
                        <a:t>Team Members</a:t>
                      </a:r>
                      <a:endParaRPr sz="3200" b="1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I</a:t>
                      </a:r>
                      <a:r>
                        <a:rPr lang="en" sz="20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ntroducing</a:t>
                      </a:r>
                      <a:r>
                        <a:rPr lang="en" sz="2000" baseline="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 team members and their roles in the project.</a:t>
                      </a:r>
                      <a:endParaRPr sz="2000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32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26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Poppins"/>
                          <a:cs typeface="Poppins"/>
                          <a:sym typeface="Poppins"/>
                        </a:rPr>
                        <a:t>Project</a:t>
                      </a:r>
                      <a:r>
                        <a:rPr lang="en-US" sz="3200" b="1" baseline="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Poppins"/>
                          <a:cs typeface="Poppins"/>
                          <a:sym typeface="Poppins"/>
                        </a:rPr>
                        <a:t> Description</a:t>
                      </a:r>
                      <a:endParaRPr sz="3200" b="1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D</a:t>
                      </a:r>
                      <a:r>
                        <a:rPr lang="en" sz="20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escription of the </a:t>
                      </a:r>
                      <a:r>
                        <a:rPr lang="en" sz="2000" dirty="0" smtClean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project</a:t>
                      </a:r>
                      <a:r>
                        <a:rPr lang="en" sz="2000" baseline="0" dirty="0" smtClean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 </a:t>
                      </a:r>
                      <a:r>
                        <a:rPr lang="en" sz="2000" baseline="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and what it can do.</a:t>
                      </a:r>
                      <a:endParaRPr sz="2000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32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26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 b="1" dirty="0">
                          <a:solidFill>
                            <a:schemeClr val="bg1"/>
                          </a:solidFill>
                          <a:uFill>
                            <a:noFill/>
                          </a:uFill>
                          <a:latin typeface="Merriweather" panose="020B0604020202020204" charset="0"/>
                          <a:ea typeface="Poppins"/>
                          <a:cs typeface="Poppins"/>
                          <a:sym typeface="Poppins"/>
                        </a:rPr>
                        <a:t>Project Overview</a:t>
                      </a:r>
                      <a:endParaRPr sz="3200" b="1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E</a:t>
                      </a:r>
                      <a:r>
                        <a:rPr lang="en" sz="20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xplaining the project.</a:t>
                      </a:r>
                      <a:endParaRPr sz="2000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32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826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Poppins"/>
                          <a:cs typeface="Poppins"/>
                          <a:sym typeface="Poppins"/>
                        </a:rPr>
                        <a:t>Test Connectivity</a:t>
                      </a:r>
                      <a:endParaRPr sz="3200" b="1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bg1"/>
                          </a:solidFill>
                          <a:latin typeface="Merriweather" panose="020B0604020202020204" charset="0"/>
                        </a:rPr>
                        <a:t>A detailed look at the connectivity between the devices.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32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826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 b="1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Poppins"/>
                          <a:cs typeface="Poppins"/>
                          <a:sym typeface="Poppins"/>
                        </a:rPr>
                        <a:t>Conclusion</a:t>
                      </a:r>
                      <a:endParaRPr sz="3200" b="1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Description</a:t>
                      </a:r>
                      <a:r>
                        <a:rPr lang="en-US" sz="2000" baseline="0" dirty="0">
                          <a:solidFill>
                            <a:schemeClr val="bg1"/>
                          </a:solidFill>
                          <a:latin typeface="Merriweather" panose="020B0604020202020204" charset="0"/>
                          <a:ea typeface="Work Sans"/>
                          <a:cs typeface="Work Sans"/>
                          <a:sym typeface="Work Sans"/>
                        </a:rPr>
                        <a:t> of the problems that the project overcame.</a:t>
                      </a:r>
                      <a:endParaRPr sz="2000" dirty="0">
                        <a:solidFill>
                          <a:schemeClr val="bg1"/>
                        </a:solidFill>
                        <a:latin typeface="Merriweather" panose="020B0604020202020204" charset="0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32C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19057"/>
            <a:ext cx="6083654" cy="1066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5400" dirty="0" smtClean="0">
                <a:solidFill>
                  <a:schemeClr val="bg1"/>
                </a:solidFill>
                <a:latin typeface="Merriweather" panose="020B0604020202020204" charset="0"/>
              </a:rPr>
              <a:t>INTRODUCTION</a:t>
            </a:r>
            <a:endParaRPr lang="en-US" sz="485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863344" y="1969563"/>
            <a:ext cx="7416403" cy="5077279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53022" y="2652766"/>
            <a:ext cx="6837046" cy="371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In today's interconnected world, a </a:t>
            </a:r>
            <a:r>
              <a:rPr lang="en-US" sz="2400" b="1" dirty="0" smtClean="0">
                <a:solidFill>
                  <a:schemeClr val="bg1"/>
                </a:solidFill>
                <a:latin typeface="Merriweather" panose="020B0604020202020204" charset="0"/>
              </a:rPr>
              <a:t>secure and </a:t>
            </a:r>
          </a:p>
          <a:p>
            <a:pPr>
              <a:lnSpc>
                <a:spcPts val="3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Merriweather" panose="020B0604020202020204" charset="0"/>
              </a:rPr>
              <a:t>well-structured network</a:t>
            </a:r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 is crucial for </a:t>
            </a:r>
          </a:p>
          <a:p>
            <a:pPr>
              <a:lnSpc>
                <a:spcPts val="3000"/>
              </a:lnSpc>
            </a:pPr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multinational IT companies to ensure </a:t>
            </a:r>
          </a:p>
          <a:p>
            <a:pPr>
              <a:lnSpc>
                <a:spcPts val="3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Merriweather" panose="020B0604020202020204" charset="0"/>
              </a:rPr>
              <a:t>efficient communication, data </a:t>
            </a:r>
          </a:p>
          <a:p>
            <a:pPr>
              <a:lnSpc>
                <a:spcPts val="3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Merriweather" panose="020B0604020202020204" charset="0"/>
              </a:rPr>
              <a:t>integrity, and protection against cyber </a:t>
            </a:r>
          </a:p>
          <a:p>
            <a:pPr>
              <a:lnSpc>
                <a:spcPts val="3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Merriweather" panose="020B0604020202020204" charset="0"/>
              </a:rPr>
              <a:t>threats. </a:t>
            </a:r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This project outlines the </a:t>
            </a:r>
            <a:r>
              <a:rPr lang="en-US" sz="2400" b="1" dirty="0" smtClean="0">
                <a:solidFill>
                  <a:schemeClr val="bg1"/>
                </a:solidFill>
                <a:latin typeface="Merriweather" panose="020B0604020202020204" charset="0"/>
              </a:rPr>
              <a:t>design and </a:t>
            </a:r>
          </a:p>
          <a:p>
            <a:pPr>
              <a:lnSpc>
                <a:spcPts val="3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Merriweather" panose="020B0604020202020204" charset="0"/>
              </a:rPr>
              <a:t>implementation</a:t>
            </a:r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 of  a </a:t>
            </a:r>
            <a:r>
              <a:rPr lang="en-US" sz="2400" b="1" dirty="0" smtClean="0">
                <a:solidFill>
                  <a:schemeClr val="bg1"/>
                </a:solidFill>
                <a:latin typeface="Merriweather" panose="020B0604020202020204" charset="0"/>
              </a:rPr>
              <a:t>robust scalable, and </a:t>
            </a:r>
          </a:p>
          <a:p>
            <a:pPr>
              <a:lnSpc>
                <a:spcPts val="3000"/>
              </a:lnSpc>
            </a:pPr>
            <a:r>
              <a:rPr lang="en-US" sz="2400" b="1" dirty="0" smtClean="0">
                <a:solidFill>
                  <a:schemeClr val="bg1"/>
                </a:solidFill>
                <a:latin typeface="Merriweather" panose="020B0604020202020204" charset="0"/>
              </a:rPr>
              <a:t>secure network</a:t>
            </a:r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 tailored for a multinational </a:t>
            </a:r>
          </a:p>
          <a:p>
            <a:pPr>
              <a:lnSpc>
                <a:spcPts val="3000"/>
              </a:lnSpc>
            </a:pPr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IT enterprise.</a:t>
            </a:r>
            <a:endParaRPr lang="en-US" sz="2400" dirty="0">
              <a:latin typeface="Merriweather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51346" y="485814"/>
            <a:ext cx="7141399" cy="949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6000" b="1" dirty="0" smtClean="0">
                <a:solidFill>
                  <a:schemeClr val="bg1"/>
                </a:solidFill>
                <a:latin typeface="Merriweather" panose="020B0604020202020204" charset="0"/>
              </a:rPr>
              <a:t>My Amazing Team</a:t>
            </a:r>
            <a:endParaRPr lang="en-US" sz="6000" b="1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3798" y="437257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Gurpreet Singh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5004911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Configured switch port security, port security and allocate all the DMZ servers including web, email and NAS. Also done the great task with availing VoIP in every department.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437257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Aditya Joshi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5004910"/>
            <a:ext cx="3898940" cy="2475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Created system design and connected the devices with correct cables. Configuration of basic device setting. Allocated IP to the bottom layer including inside servers.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372570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 smtClean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Adarsh Patiya</a:t>
            </a: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</a:t>
            </a:r>
            <a:endParaRPr lang="en-US" sz="2400" dirty="0" smtClean="0">
              <a:solidFill>
                <a:srgbClr val="F5F0F0"/>
              </a:solidFill>
              <a:latin typeface="Merriweather" pitchFamily="34" charset="0"/>
              <a:ea typeface="Merriweather" pitchFamily="34" charset="-122"/>
              <a:cs typeface="Merriweather" pitchFamily="34" charset="-120"/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10363200" y="6337459"/>
            <a:ext cx="4267200" cy="1892141"/>
          </a:xfrm>
          <a:prstGeom prst="triangle">
            <a:avLst>
              <a:gd name="adj" fmla="val 100000"/>
            </a:avLst>
          </a:prstGeom>
          <a:solidFill>
            <a:srgbClr val="121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41B24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5004910"/>
            <a:ext cx="3898940" cy="2094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 smtClean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Configured firewalls and various servers for DHCP routing to increase the availability of the system. Balance the load among firewalls using HSRP protocol.</a:t>
            </a:r>
            <a:endParaRPr lang="en-US" sz="19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354" y="1602403"/>
            <a:ext cx="3574108" cy="238124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softEdge rad="3175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957" y="1446958"/>
            <a:ext cx="2450624" cy="271585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35" y="1435099"/>
            <a:ext cx="2398911" cy="27277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50198" y="1705094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5400" b="1" dirty="0" smtClean="0">
                <a:solidFill>
                  <a:schemeClr val="bg1"/>
                </a:solidFill>
                <a:latin typeface="+mn-lt"/>
              </a:rPr>
              <a:t>REQUIRED TOOLS &amp; TECHNOLOGIES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837" y="3635216"/>
            <a:ext cx="556260" cy="5562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8328" y="4420910"/>
            <a:ext cx="2225278" cy="2103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To implement this we need to use </a:t>
            </a:r>
            <a:r>
              <a:rPr lang="en-US" sz="2400" b="1" dirty="0" smtClean="0">
                <a:solidFill>
                  <a:schemeClr val="bg1"/>
                </a:solidFill>
                <a:latin typeface="Merriweather" panose="020B0604020202020204" charset="0"/>
              </a:rPr>
              <a:t>CISCO PACKET TRACER</a:t>
            </a:r>
            <a:endParaRPr lang="en-US" sz="20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580" y="3617833"/>
            <a:ext cx="556260" cy="55626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660142" y="4403170"/>
            <a:ext cx="2225397" cy="2103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400" dirty="0" smtClean="0">
                <a:solidFill>
                  <a:schemeClr val="bg1"/>
                </a:solidFill>
                <a:latin typeface="Merriweather" panose="020B0604020202020204" charset="0"/>
              </a:rPr>
              <a:t>For routing protocols we are going to use </a:t>
            </a:r>
            <a:r>
              <a:rPr lang="en-US" sz="2400" b="1" dirty="0" smtClean="0">
                <a:solidFill>
                  <a:schemeClr val="bg1"/>
                </a:solidFill>
                <a:latin typeface="Merriweather" panose="020B0604020202020204" charset="0"/>
              </a:rPr>
              <a:t>OSPF &amp; HSRP</a:t>
            </a:r>
            <a:endParaRPr lang="en-US" sz="200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13" name="Isosceles Triangle 12"/>
          <p:cNvSpPr/>
          <p:nvPr/>
        </p:nvSpPr>
        <p:spPr>
          <a:xfrm>
            <a:off x="10363200" y="6337459"/>
            <a:ext cx="4267200" cy="1892141"/>
          </a:xfrm>
          <a:prstGeom prst="triangle">
            <a:avLst>
              <a:gd name="adj" fmla="val 100000"/>
            </a:avLst>
          </a:prstGeom>
          <a:solidFill>
            <a:srgbClr val="121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41B24"/>
              </a:solidFill>
            </a:endParaRPr>
          </a:p>
        </p:txBody>
      </p:sp>
      <p:pic>
        <p:nvPicPr>
          <p:cNvPr id="1026" name="Picture 2" descr="C:\Users\AJ7\Desktop\MAJOR PROJECT COLLEGE\Images\scalabl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06278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Isosceles Triangle 43"/>
          <p:cNvSpPr/>
          <p:nvPr/>
        </p:nvSpPr>
        <p:spPr>
          <a:xfrm>
            <a:off x="10363200" y="6337459"/>
            <a:ext cx="4267200" cy="1892141"/>
          </a:xfrm>
          <a:prstGeom prst="triangle">
            <a:avLst>
              <a:gd name="adj" fmla="val 100000"/>
            </a:avLst>
          </a:prstGeom>
          <a:solidFill>
            <a:srgbClr val="121D26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41B24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="" xmlns:a16="http://schemas.microsoft.com/office/drawing/2014/main" id="{9635F5E3-2B1C-7C0A-8581-67A9052D13AA}"/>
              </a:ext>
            </a:extLst>
          </p:cNvPr>
          <p:cNvSpPr txBox="1">
            <a:spLocks/>
          </p:cNvSpPr>
          <p:nvPr/>
        </p:nvSpPr>
        <p:spPr>
          <a:xfrm>
            <a:off x="4156512" y="162871"/>
            <a:ext cx="5496024" cy="852317"/>
          </a:xfrm>
          <a:prstGeom prst="rect">
            <a:avLst/>
          </a:prstGeom>
          <a:noFill/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 smtClean="0">
                <a:solidFill>
                  <a:schemeClr val="bg1"/>
                </a:solidFill>
                <a:latin typeface="Merriweather" panose="020B0604020202020204" charset="0"/>
              </a:rPr>
              <a:t>Components</a:t>
            </a:r>
            <a:endParaRPr lang="en-US" sz="4800" b="1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sp>
        <p:nvSpPr>
          <p:cNvPr id="46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910167" y="2833035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2811 ROUTER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1075402" y="1332697"/>
            <a:ext cx="1501542" cy="1395663"/>
          </a:xfrm>
          <a:prstGeom prst="rect">
            <a:avLst/>
          </a:prstGeom>
          <a:blipFill dpi="0"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652953" y="1427236"/>
            <a:ext cx="1501542" cy="124647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1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3498943" y="2673709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2911 ROUTER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047075" y="1343124"/>
            <a:ext cx="2008470" cy="114059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5966061" y="2707505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ACCESS POINT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625087" y="1256095"/>
            <a:ext cx="2075846" cy="1395663"/>
          </a:xfrm>
          <a:prstGeom prst="rect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3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8724546" y="2833035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CENTRAL CLOUD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1613072" y="991396"/>
            <a:ext cx="1501542" cy="1852864"/>
          </a:xfrm>
          <a:prstGeom prst="rect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11450856" y="2833035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5506 FIREWALL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975304" y="3583826"/>
            <a:ext cx="1896178" cy="1395663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5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969800" y="5001910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IP PHONE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74328" y="3441008"/>
            <a:ext cx="1501542" cy="997818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6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3668989" y="4555897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L2 SWITCH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275738" y="3449053"/>
            <a:ext cx="1501542" cy="1395663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7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6153754" y="4863985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L3 SWITCH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994062" y="3468322"/>
            <a:ext cx="1501542" cy="1001026"/>
          </a:xfrm>
          <a:prstGeom prst="rect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8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8823159" y="4591232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LAPTOP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578492" y="3468322"/>
            <a:ext cx="1764631" cy="1395663"/>
          </a:xfrm>
          <a:prstGeom prst="rect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9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11522343" y="4952607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COMPUTER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665751" y="5565456"/>
            <a:ext cx="2242686" cy="1395663"/>
          </a:xfrm>
          <a:prstGeom prst="rect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0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1848630" y="7078190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PRINTER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445557" y="5554252"/>
            <a:ext cx="1374810" cy="1559294"/>
          </a:xfrm>
          <a:prstGeom prst="rect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1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5215290" y="7238642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SERVER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299822" y="5554252"/>
            <a:ext cx="1501542" cy="1193533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2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8109340" y="6770736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SMARTPHONE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1203685" y="5554252"/>
            <a:ext cx="1819171" cy="1164657"/>
          </a:xfrm>
          <a:prstGeom prst="rect">
            <a:avLst/>
          </a:prstGeom>
          <a:blipFill dpi="0"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73" name="Content Placeholder 2">
            <a:extLst>
              <a:ext uri="{FF2B5EF4-FFF2-40B4-BE49-F238E27FC236}">
                <a16:creationId xmlns="" xmlns:a16="http://schemas.microsoft.com/office/drawing/2014/main" id="{A6A33159-D030-2F82-A142-F75940728319}"/>
              </a:ext>
            </a:extLst>
          </p:cNvPr>
          <p:cNvSpPr txBox="1">
            <a:spLocks/>
          </p:cNvSpPr>
          <p:nvPr/>
        </p:nvSpPr>
        <p:spPr>
          <a:xfrm>
            <a:off x="11141003" y="6872851"/>
            <a:ext cx="1876927" cy="410678"/>
          </a:xfrm>
          <a:prstGeom prst="rect">
            <a:avLst/>
          </a:prstGeom>
          <a:noFill/>
          <a:effectLst>
            <a:softEdge rad="63500"/>
          </a:effectLst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TABLET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9" y="1219676"/>
            <a:ext cx="8851702" cy="952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6600" dirty="0">
                <a:solidFill>
                  <a:schemeClr val="lt1"/>
                </a:solidFill>
                <a:latin typeface="Merriweather" panose="020B0604020202020204" charset="0"/>
                <a:cs typeface="Poppins ExtraBold"/>
                <a:sym typeface="Poppins ExtraBold"/>
              </a:rPr>
              <a:t>Network Overview</a:t>
            </a:r>
          </a:p>
        </p:txBody>
      </p:sp>
      <p:sp>
        <p:nvSpPr>
          <p:cNvPr id="14" name="Text 9"/>
          <p:cNvSpPr/>
          <p:nvPr/>
        </p:nvSpPr>
        <p:spPr>
          <a:xfrm>
            <a:off x="7673578" y="6386274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endParaRPr lang="en-US" sz="2900" dirty="0"/>
          </a:p>
        </p:txBody>
      </p:sp>
      <p:sp>
        <p:nvSpPr>
          <p:cNvPr id="15" name="Isosceles Triangle 14"/>
          <p:cNvSpPr/>
          <p:nvPr/>
        </p:nvSpPr>
        <p:spPr>
          <a:xfrm>
            <a:off x="10363200" y="6617076"/>
            <a:ext cx="4267200" cy="1612524"/>
          </a:xfrm>
          <a:prstGeom prst="triangle">
            <a:avLst>
              <a:gd name="adj" fmla="val 100000"/>
            </a:avLst>
          </a:prstGeom>
          <a:solidFill>
            <a:srgbClr val="121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141B24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594287" y="2387600"/>
            <a:ext cx="9391212" cy="5035738"/>
            <a:chOff x="371276" y="982890"/>
            <a:chExt cx="6573533" cy="3291572"/>
          </a:xfrm>
        </p:grpSpPr>
        <p:sp>
          <p:nvSpPr>
            <p:cNvPr id="17" name="Shape 2">
              <a:extLst>
                <a:ext uri="{FF2B5EF4-FFF2-40B4-BE49-F238E27FC236}">
                  <a16:creationId xmlns="" xmlns:a16="http://schemas.microsoft.com/office/drawing/2014/main" id="{0CFCFB92-8FC3-5420-7CB8-B31ACB603744}"/>
                </a:ext>
              </a:extLst>
            </p:cNvPr>
            <p:cNvSpPr/>
            <p:nvPr/>
          </p:nvSpPr>
          <p:spPr>
            <a:xfrm>
              <a:off x="840546" y="1271884"/>
              <a:ext cx="864037" cy="30480"/>
            </a:xfrm>
            <a:prstGeom prst="roundRect">
              <a:avLst>
                <a:gd name="adj" fmla="val 1215000"/>
              </a:avLst>
            </a:prstGeom>
            <a:solidFill>
              <a:srgbClr val="16FFBB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Shape 3">
              <a:extLst>
                <a:ext uri="{FF2B5EF4-FFF2-40B4-BE49-F238E27FC236}">
                  <a16:creationId xmlns="" xmlns:a16="http://schemas.microsoft.com/office/drawing/2014/main" id="{42D4BC63-6872-C9FF-4164-6438AC3A0E59}"/>
                </a:ext>
              </a:extLst>
            </p:cNvPr>
            <p:cNvSpPr/>
            <p:nvPr/>
          </p:nvSpPr>
          <p:spPr>
            <a:xfrm>
              <a:off x="391004" y="982890"/>
              <a:ext cx="555427" cy="555427"/>
            </a:xfrm>
            <a:prstGeom prst="roundRect">
              <a:avLst>
                <a:gd name="adj" fmla="val 66675"/>
              </a:avLst>
            </a:prstGeom>
            <a:solidFill>
              <a:srgbClr val="0A081B"/>
            </a:solidFill>
            <a:ln w="30480">
              <a:solidFill>
                <a:srgbClr val="16FFBB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 4">
              <a:extLst>
                <a:ext uri="{FF2B5EF4-FFF2-40B4-BE49-F238E27FC236}">
                  <a16:creationId xmlns="" xmlns:a16="http://schemas.microsoft.com/office/drawing/2014/main" id="{69A8B425-D76B-FCDF-285F-3E8C0E302C60}"/>
                </a:ext>
              </a:extLst>
            </p:cNvPr>
            <p:cNvSpPr/>
            <p:nvPr/>
          </p:nvSpPr>
          <p:spPr>
            <a:xfrm>
              <a:off x="591644" y="1122520"/>
              <a:ext cx="142399" cy="3292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3200" b="1" dirty="0">
                  <a:solidFill>
                    <a:srgbClr val="E0E4E6"/>
                  </a:solidFill>
                  <a:latin typeface="Merriweather" panose="020B0604020202020204" charset="0"/>
                  <a:ea typeface="Spline Sans Bold" pitchFamily="34" charset="-122"/>
                  <a:cs typeface="Spline Sans Bold" pitchFamily="34" charset="-120"/>
                </a:rPr>
                <a:t>1</a:t>
              </a:r>
              <a:endParaRPr lang="en-US" sz="3200" dirty="0">
                <a:latin typeface="Merriweather" panose="020B0604020202020204" charset="0"/>
              </a:endParaRPr>
            </a:p>
          </p:txBody>
        </p:sp>
        <p:sp>
          <p:nvSpPr>
            <p:cNvPr id="20" name="Text 5">
              <a:extLst>
                <a:ext uri="{FF2B5EF4-FFF2-40B4-BE49-F238E27FC236}">
                  <a16:creationId xmlns="" xmlns:a16="http://schemas.microsoft.com/office/drawing/2014/main" id="{48808D51-2BC3-0516-97C0-62528121ED3F}"/>
                </a:ext>
              </a:extLst>
            </p:cNvPr>
            <p:cNvSpPr/>
            <p:nvPr/>
          </p:nvSpPr>
          <p:spPr>
            <a:xfrm>
              <a:off x="1842992" y="1122520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Merriweather" panose="020B0604020202020204" charset="0"/>
                  <a:ea typeface="Spline Sans Bold" pitchFamily="34" charset="-122"/>
                  <a:cs typeface="Spline Sans Bold" pitchFamily="34" charset="-120"/>
                </a:rPr>
                <a:t>Three Floors</a:t>
              </a:r>
              <a:endParaRPr lang="en-US" sz="2800" dirty="0">
                <a:solidFill>
                  <a:schemeClr val="bg1"/>
                </a:solidFill>
                <a:latin typeface="Merriweather" panose="020B0604020202020204" charset="0"/>
              </a:endParaRPr>
            </a:p>
          </p:txBody>
        </p:sp>
        <p:sp>
          <p:nvSpPr>
            <p:cNvPr id="21" name="Text 6">
              <a:extLst>
                <a:ext uri="{FF2B5EF4-FFF2-40B4-BE49-F238E27FC236}">
                  <a16:creationId xmlns="" xmlns:a16="http://schemas.microsoft.com/office/drawing/2014/main" id="{4196106E-1902-9F8D-562E-45C94D9FAECC}"/>
                </a:ext>
              </a:extLst>
            </p:cNvPr>
            <p:cNvSpPr/>
            <p:nvPr/>
          </p:nvSpPr>
          <p:spPr>
            <a:xfrm>
              <a:off x="1977487" y="1434629"/>
              <a:ext cx="3537427" cy="7900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400" dirty="0">
                  <a:solidFill>
                    <a:srgbClr val="E0E4E6"/>
                  </a:solidFill>
                  <a:latin typeface="Merriweather" panose="020B0604020202020204" charset="0"/>
                  <a:ea typeface="Barlow" pitchFamily="34" charset="-122"/>
                  <a:cs typeface="Barlow" pitchFamily="34" charset="-120"/>
                </a:rPr>
                <a:t>Distinct departments with unique roles and requirements.</a:t>
              </a:r>
              <a:endParaRPr lang="en-US" sz="2400" dirty="0">
                <a:latin typeface="Merriweather" panose="020B0604020202020204" charset="0"/>
              </a:endParaRPr>
            </a:p>
          </p:txBody>
        </p:sp>
        <p:sp>
          <p:nvSpPr>
            <p:cNvPr id="22" name="Shape 7">
              <a:extLst>
                <a:ext uri="{FF2B5EF4-FFF2-40B4-BE49-F238E27FC236}">
                  <a16:creationId xmlns="" xmlns:a16="http://schemas.microsoft.com/office/drawing/2014/main" id="{6BE77472-93EB-2D0D-76DE-C217275C4D5F}"/>
                </a:ext>
              </a:extLst>
            </p:cNvPr>
            <p:cNvSpPr/>
            <p:nvPr/>
          </p:nvSpPr>
          <p:spPr>
            <a:xfrm>
              <a:off x="911503" y="2661548"/>
              <a:ext cx="864037" cy="30480"/>
            </a:xfrm>
            <a:prstGeom prst="roundRect">
              <a:avLst>
                <a:gd name="adj" fmla="val 1215000"/>
              </a:avLst>
            </a:prstGeom>
            <a:solidFill>
              <a:srgbClr val="29DDDA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Shape 8">
              <a:extLst>
                <a:ext uri="{FF2B5EF4-FFF2-40B4-BE49-F238E27FC236}">
                  <a16:creationId xmlns="" xmlns:a16="http://schemas.microsoft.com/office/drawing/2014/main" id="{41E6619F-7403-A80B-B75C-8A9FA2129A12}"/>
                </a:ext>
              </a:extLst>
            </p:cNvPr>
            <p:cNvSpPr/>
            <p:nvPr/>
          </p:nvSpPr>
          <p:spPr>
            <a:xfrm>
              <a:off x="371276" y="2351913"/>
              <a:ext cx="555427" cy="555427"/>
            </a:xfrm>
            <a:prstGeom prst="roundRect">
              <a:avLst>
                <a:gd name="adj" fmla="val 66675"/>
              </a:avLst>
            </a:prstGeom>
            <a:solidFill>
              <a:srgbClr val="0A081B"/>
            </a:solidFill>
            <a:ln w="30480">
              <a:solidFill>
                <a:srgbClr val="29DDDA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 9">
              <a:extLst>
                <a:ext uri="{FF2B5EF4-FFF2-40B4-BE49-F238E27FC236}">
                  <a16:creationId xmlns="" xmlns:a16="http://schemas.microsoft.com/office/drawing/2014/main" id="{0A18C391-D047-97EB-9A19-FE4DB7C8FEEB}"/>
                </a:ext>
              </a:extLst>
            </p:cNvPr>
            <p:cNvSpPr/>
            <p:nvPr/>
          </p:nvSpPr>
          <p:spPr>
            <a:xfrm>
              <a:off x="551044" y="2463109"/>
              <a:ext cx="182999" cy="3292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3200" b="1" dirty="0">
                  <a:solidFill>
                    <a:srgbClr val="E0E4E6"/>
                  </a:solidFill>
                  <a:latin typeface="Merriweather" panose="020B0604020202020204" charset="0"/>
                  <a:ea typeface="Spline Sans Bold" pitchFamily="34" charset="-122"/>
                  <a:cs typeface="Spline Sans Bold" pitchFamily="34" charset="-120"/>
                </a:rPr>
                <a:t>2</a:t>
              </a:r>
              <a:endParaRPr lang="en-US" sz="3200" dirty="0">
                <a:latin typeface="Merriweather" panose="020B0604020202020204" charset="0"/>
              </a:endParaRPr>
            </a:p>
          </p:txBody>
        </p:sp>
        <p:sp>
          <p:nvSpPr>
            <p:cNvPr id="25" name="Text 10">
              <a:extLst>
                <a:ext uri="{FF2B5EF4-FFF2-40B4-BE49-F238E27FC236}">
                  <a16:creationId xmlns="" xmlns:a16="http://schemas.microsoft.com/office/drawing/2014/main" id="{8F72B4B7-D9FA-93C0-1B79-073D046765B6}"/>
                </a:ext>
              </a:extLst>
            </p:cNvPr>
            <p:cNvSpPr/>
            <p:nvPr/>
          </p:nvSpPr>
          <p:spPr>
            <a:xfrm>
              <a:off x="1888447" y="2536071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Merriweather" panose="020B0604020202020204" charset="0"/>
                  <a:ea typeface="Spline Sans Bold" pitchFamily="34" charset="-122"/>
                </a:rPr>
                <a:t>Devices used:</a:t>
              </a:r>
              <a:endParaRPr lang="en-US" sz="2800" dirty="0">
                <a:solidFill>
                  <a:schemeClr val="bg1"/>
                </a:solidFill>
                <a:latin typeface="Merriweather" panose="020B0604020202020204" charset="0"/>
              </a:endParaRPr>
            </a:p>
          </p:txBody>
        </p:sp>
        <p:sp>
          <p:nvSpPr>
            <p:cNvPr id="26" name="Text 11">
              <a:extLst>
                <a:ext uri="{FF2B5EF4-FFF2-40B4-BE49-F238E27FC236}">
                  <a16:creationId xmlns="" xmlns:a16="http://schemas.microsoft.com/office/drawing/2014/main" id="{7BC95092-53F0-D35E-4A47-9831C2C4279C}"/>
                </a:ext>
              </a:extLst>
            </p:cNvPr>
            <p:cNvSpPr/>
            <p:nvPr/>
          </p:nvSpPr>
          <p:spPr>
            <a:xfrm>
              <a:off x="1983696" y="2851950"/>
              <a:ext cx="4961113" cy="3950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3100"/>
                </a:lnSpc>
                <a:buNone/>
              </a:pPr>
              <a:r>
                <a:rPr lang="en-US" sz="2400" dirty="0">
                  <a:solidFill>
                    <a:srgbClr val="E0E4E6"/>
                  </a:solidFill>
                  <a:latin typeface="Merriweather" panose="020B0604020202020204" charset="0"/>
                  <a:ea typeface="Barlow" pitchFamily="34" charset="-122"/>
                  <a:cs typeface="Barlow" pitchFamily="34" charset="-120"/>
                </a:rPr>
                <a:t>PCs, printers, VoIP, ACL,</a:t>
              </a:r>
            </a:p>
            <a:p>
              <a:pPr marL="0" indent="0" algn="l">
                <a:lnSpc>
                  <a:spcPts val="3100"/>
                </a:lnSpc>
                <a:buNone/>
              </a:pPr>
              <a:r>
                <a:rPr lang="en-US" sz="2400" dirty="0">
                  <a:solidFill>
                    <a:srgbClr val="E0E4E6"/>
                  </a:solidFill>
                  <a:latin typeface="Merriweather" panose="020B0604020202020204" charset="0"/>
                  <a:ea typeface="Barlow" pitchFamily="34" charset="-122"/>
                  <a:cs typeface="Barlow" pitchFamily="34" charset="-120"/>
                </a:rPr>
                <a:t>Firewalls, and servers</a:t>
              </a:r>
              <a:r>
                <a:rPr lang="ar-EG" sz="2400" dirty="0">
                  <a:solidFill>
                    <a:srgbClr val="E0E4E6"/>
                  </a:solidFill>
                  <a:latin typeface="Merriweather" panose="020B0604020202020204" charset="0"/>
                  <a:ea typeface="Barlow" pitchFamily="34" charset="-122"/>
                  <a:cs typeface="Barlow" pitchFamily="34" charset="-120"/>
                </a:rPr>
                <a:t> </a:t>
              </a:r>
              <a:r>
                <a:rPr lang="en-US" sz="2400" dirty="0">
                  <a:solidFill>
                    <a:srgbClr val="E0E4E6"/>
                  </a:solidFill>
                  <a:latin typeface="Merriweather" panose="020B0604020202020204" charset="0"/>
                  <a:ea typeface="Barlow" pitchFamily="34" charset="-122"/>
                  <a:cs typeface="Barlow" pitchFamily="34" charset="-120"/>
                </a:rPr>
                <a:t>deployed.</a:t>
              </a:r>
              <a:endParaRPr lang="en-US" sz="2400" dirty="0">
                <a:latin typeface="Merriweather" panose="020B0604020202020204" charset="0"/>
              </a:endParaRPr>
            </a:p>
          </p:txBody>
        </p:sp>
        <p:sp>
          <p:nvSpPr>
            <p:cNvPr id="27" name="Shape 12">
              <a:extLst>
                <a:ext uri="{FF2B5EF4-FFF2-40B4-BE49-F238E27FC236}">
                  <a16:creationId xmlns="" xmlns:a16="http://schemas.microsoft.com/office/drawing/2014/main" id="{7016307B-6238-AE5D-BA96-0E45194D8A96}"/>
                </a:ext>
              </a:extLst>
            </p:cNvPr>
            <p:cNvSpPr/>
            <p:nvPr/>
          </p:nvSpPr>
          <p:spPr>
            <a:xfrm>
              <a:off x="926703" y="3981508"/>
              <a:ext cx="864037" cy="30480"/>
            </a:xfrm>
            <a:prstGeom prst="roundRect">
              <a:avLst>
                <a:gd name="adj" fmla="val 1215000"/>
              </a:avLst>
            </a:prstGeom>
            <a:solidFill>
              <a:srgbClr val="37A7E7"/>
            </a:solidFill>
            <a:ln/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Shape 13">
              <a:extLst>
                <a:ext uri="{FF2B5EF4-FFF2-40B4-BE49-F238E27FC236}">
                  <a16:creationId xmlns="" xmlns:a16="http://schemas.microsoft.com/office/drawing/2014/main" id="{231A4F04-0FB7-0C1B-5B9F-8B1630E36BB3}"/>
                </a:ext>
              </a:extLst>
            </p:cNvPr>
            <p:cNvSpPr/>
            <p:nvPr/>
          </p:nvSpPr>
          <p:spPr>
            <a:xfrm>
              <a:off x="410312" y="3719035"/>
              <a:ext cx="555427" cy="555427"/>
            </a:xfrm>
            <a:prstGeom prst="roundRect">
              <a:avLst>
                <a:gd name="adj" fmla="val 66675"/>
              </a:avLst>
            </a:prstGeom>
            <a:solidFill>
              <a:srgbClr val="0A081B"/>
            </a:solidFill>
            <a:ln w="30480">
              <a:solidFill>
                <a:srgbClr val="37A7E7"/>
              </a:solidFill>
              <a:prstDash val="soli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 14">
              <a:extLst>
                <a:ext uri="{FF2B5EF4-FFF2-40B4-BE49-F238E27FC236}">
                  <a16:creationId xmlns="" xmlns:a16="http://schemas.microsoft.com/office/drawing/2014/main" id="{242A2349-A43A-B7F9-1BFA-99B40CDD2C53}"/>
                </a:ext>
              </a:extLst>
            </p:cNvPr>
            <p:cNvSpPr/>
            <p:nvPr/>
          </p:nvSpPr>
          <p:spPr>
            <a:xfrm>
              <a:off x="591644" y="3840960"/>
              <a:ext cx="192762" cy="32920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550"/>
                </a:lnSpc>
                <a:buNone/>
              </a:pPr>
              <a:r>
                <a:rPr lang="en-US" sz="3200" b="1" dirty="0">
                  <a:solidFill>
                    <a:srgbClr val="E0E4E6"/>
                  </a:solidFill>
                  <a:latin typeface="Merriweather" panose="020B0604020202020204" charset="0"/>
                  <a:ea typeface="Spline Sans Bold" pitchFamily="34" charset="-122"/>
                  <a:cs typeface="Spline Sans Bold" pitchFamily="34" charset="-120"/>
                </a:rPr>
                <a:t>3</a:t>
              </a:r>
              <a:endParaRPr lang="en-US" sz="3200" dirty="0">
                <a:latin typeface="Merriweather" panose="020B0604020202020204" charset="0"/>
              </a:endParaRPr>
            </a:p>
          </p:txBody>
        </p:sp>
        <p:sp>
          <p:nvSpPr>
            <p:cNvPr id="30" name="Text 15">
              <a:extLst>
                <a:ext uri="{FF2B5EF4-FFF2-40B4-BE49-F238E27FC236}">
                  <a16:creationId xmlns="" xmlns:a16="http://schemas.microsoft.com/office/drawing/2014/main" id="{6ED03018-BCB0-84D1-37F3-A0342F486DAB}"/>
                </a:ext>
              </a:extLst>
            </p:cNvPr>
            <p:cNvSpPr/>
            <p:nvPr/>
          </p:nvSpPr>
          <p:spPr>
            <a:xfrm>
              <a:off x="1901287" y="3839806"/>
              <a:ext cx="2743200" cy="34290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00"/>
                </a:lnSpc>
                <a:buNone/>
              </a:pPr>
              <a:r>
                <a:rPr lang="en-US" sz="2800" b="1" dirty="0">
                  <a:solidFill>
                    <a:schemeClr val="bg1"/>
                  </a:solidFill>
                  <a:latin typeface="Merriweather" panose="020B0604020202020204" charset="0"/>
                  <a:ea typeface="Spline Sans Bold" pitchFamily="34" charset="-122"/>
                </a:rPr>
                <a:t>Configurations</a:t>
              </a:r>
              <a:endParaRPr lang="en-US" sz="2800" dirty="0">
                <a:solidFill>
                  <a:schemeClr val="bg1"/>
                </a:solidFill>
                <a:latin typeface="Merriweather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71050" y="683895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6050"/>
              </a:lnSpc>
            </a:pPr>
            <a:r>
              <a:rPr lang="en-US" sz="5400" dirty="0">
                <a:solidFill>
                  <a:schemeClr val="bg1"/>
                </a:solidFill>
                <a:latin typeface="Merriweather" panose="020B0604020202020204" charset="0"/>
              </a:rPr>
              <a:t>Server infrastructure overview</a:t>
            </a:r>
            <a:endParaRPr lang="en-US" sz="4850" dirty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050" y="2975198"/>
            <a:ext cx="7315200" cy="427809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Merriweather" panose="020B0604020202020204" charset="0"/>
              </a:rPr>
              <a:t>Key areas include:-</a:t>
            </a:r>
          </a:p>
          <a:p>
            <a:endParaRPr lang="en-US" dirty="0">
              <a:solidFill>
                <a:schemeClr val="bg1"/>
              </a:solidFill>
              <a:latin typeface="Merriweather" panose="020B060402020202020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latin typeface="Merriweather" panose="020B0604020202020204" charset="0"/>
              </a:rPr>
              <a:t>DMZ </a:t>
            </a:r>
            <a:r>
              <a:rPr lang="en-US" sz="2800" dirty="0">
                <a:solidFill>
                  <a:schemeClr val="bg1"/>
                </a:solidFill>
                <a:latin typeface="Merriweather" panose="020B0604020202020204" charset="0"/>
              </a:rPr>
              <a:t>(Demilitarized Zone)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Merriweather" panose="020B0604020202020204" charset="0"/>
              </a:rPr>
              <a:t>Application</a:t>
            </a:r>
            <a:r>
              <a:rPr lang="en-US" sz="2800" dirty="0">
                <a:solidFill>
                  <a:schemeClr val="bg1"/>
                </a:solidFill>
                <a:latin typeface="Merriweather" panose="020B0604020202020204" charset="0"/>
              </a:rPr>
              <a:t>, Email, and NAS storage servers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Merriweather" panose="020B0604020202020204" charset="0"/>
              </a:rPr>
              <a:t>Connections </a:t>
            </a:r>
            <a:r>
              <a:rPr lang="en-US" sz="2800" dirty="0">
                <a:solidFill>
                  <a:schemeClr val="bg1"/>
                </a:solidFill>
                <a:latin typeface="Merriweather" panose="020B0604020202020204" charset="0"/>
              </a:rPr>
              <a:t>to VLANs (Virtual Local Area Networks</a:t>
            </a:r>
            <a:r>
              <a:rPr lang="en-US" dirty="0"/>
              <a:t>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843</Words>
  <Application>Microsoft Office PowerPoint</Application>
  <PresentationFormat>Custom</PresentationFormat>
  <Paragraphs>188</Paragraphs>
  <Slides>20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Poppins</vt:lpstr>
      <vt:lpstr>Merriweather</vt:lpstr>
      <vt:lpstr>Bodoni MT Black</vt:lpstr>
      <vt:lpstr>Wingdings</vt:lpstr>
      <vt:lpstr>Poppins ExtraBold</vt:lpstr>
      <vt:lpstr>Work Sans</vt:lpstr>
      <vt:lpstr>Spline Sans Bold</vt:lpstr>
      <vt:lpstr>Calibri</vt:lpstr>
      <vt:lpstr>Barlow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AJ7</cp:lastModifiedBy>
  <cp:revision>28</cp:revision>
  <dcterms:created xsi:type="dcterms:W3CDTF">2025-04-19T04:26:12Z</dcterms:created>
  <dcterms:modified xsi:type="dcterms:W3CDTF">2025-04-24T05:30:17Z</dcterms:modified>
</cp:coreProperties>
</file>